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s>
</file>

<file path=ppt/presentation.xml><?xml version="1.0" encoding="utf-8"?>
<p:presentation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SpecialPlsOnTitleSld="0">
  <p:sldMasterIdLst>
    <p:sldMasterId id="2147483756" r:id="rId1"/>
  </p:sldMasterIdLst>
  <p:notesMasterIdLst>
    <p:notesMasterId r:id="rId2"/>
  </p:notesMasterIdLst>
  <p:sldIdLst>
    <p:sldId id="256" r:id="rId3"/>
    <p:sldId id="257" r:id="rId4"/>
    <p:sldId id="259" r:id="rId5"/>
    <p:sldId id="261" r:id="rId6"/>
    <p:sldId id="258" r:id="rId7"/>
    <p:sldId id="260" r:id="rId8"/>
    <p:sldId id="262" r:id="rId9"/>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showPr showNarration="1">
    <p:present/>
    <p:sldAll/>
    <p:penClr>
      <a:prstClr val="red"/>
    </p:penClr>
    <p:extLst>
      <p:ext uri="{2FDB2607-1784-4EEB-B798-7EB5836EED8A}">
        <p14:showMediaCtrls xmlns:p14="http://schemas.microsoft.com/office/powerpoint/2010/main" val="1"/>
      </p:ext>
    </p:extLst>
  </p:showPr>
</p:presentationPr>
</file>

<file path=ppt/tableStyles.xml><?xml version="1.0" encoding="utf-8"?>
<a:tblStyleLst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def="{5C22544A-7EE6-4342-B048-85BDC9FD1C3A}"/>
</file>

<file path=ppt/viewProps.xml><?xml version="1.0" encoding="utf-8"?>
<p:view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normalViewPr>
    <p:restoredLeft sz="15620"/>
    <p:restoredTop sz="94660"/>
  </p:normalViewPr>
  <p:slideViewPr>
    <p:cSldViewPr>
      <p:cViewPr varScale="1">
        <p:scale>
          <a:sx n="100" d="100"/>
          <a:sy n="100" d="100"/>
        </p:scale>
        <p:origin x="1704" y="108"/>
      </p:cViewPr>
      <p:guideLst>
        <p:guide orient="horz" pos="2159"/>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idx="0"/>
          </p:nvPr>
        </p:nvSpPr>
        <p:spPr>
          <a:xfrm>
            <a:off x="0" y="0"/>
            <a:ext cx="2971800" cy="458788"/>
          </a:xfrm>
          <a:prstGeom prst="rect">
            <a:avLst/>
          </a:prstGeom>
        </p:spPr>
        <p:txBody>
          <a:bodyPr vert="horz" lIns="91440" tIns="45720" rIns="91440" bIns="45720"/>
          <a:lstStyle>
            <a:lvl1pPr algn="l">
              <a:defRPr sz="1200"/>
            </a:lvl1pPr>
          </a:lstStyle>
          <a:p>
            <a:pPr lvl="0">
              <a:defRPr/>
            </a:pPr>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a:lstStyle>
            <a:lvl1pPr algn="r">
              <a:defRPr sz="1200"/>
            </a:lvl1pPr>
          </a:lstStyle>
          <a:p>
            <a:pPr lvl="0">
              <a:defRPr/>
            </a:pPr>
            <a:fld id="{52B6CB20-DF70-4B2B-B863-BE24CCCC6CA3}" type="datetime1">
              <a:rPr lang="ko-KR" altLang="en-US"/>
              <a:pPr lvl="0">
                <a:defRPr/>
              </a:pPr>
              <a:t>2025-03-09</a:t>
            </a:fld>
            <a:endParaRPr lang="ko-KR" altLang="en-US"/>
          </a:p>
        </p:txBody>
      </p:sp>
      <p:sp>
        <p:nvSpPr>
          <p:cNvPr id="4" name="슬라이드 이미지 개체 틀 3"/>
          <p:cNvSpPr>
            <a:spLocks noGrp="1" noRot="1" noChangeAspect="1" noTextEdi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anchor="ctr"/>
          <a:lstStyle/>
          <a:p>
            <a:pPr lvl="0">
              <a:defRPr/>
            </a:pPr>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a:lstStyle/>
          <a:p>
            <a:pPr lvl="0">
              <a:defRPr/>
            </a:pPr>
            <a:r>
              <a:rPr lang="ko-KR" altLang="en-US"/>
              <a:t>마스터 텍스트 스타일을 편집하려면 클릭</a:t>
            </a:r>
            <a:endParaRPr lang="ko-KR" altLang="en-US"/>
          </a:p>
          <a:p>
            <a:pPr lvl="1">
              <a:defRPr/>
            </a:pPr>
            <a:r>
              <a:rPr lang="ko-KR" altLang="en-US"/>
              <a:t>두 번째 수준</a:t>
            </a:r>
            <a:endParaRPr lang="ko-KR" altLang="en-US"/>
          </a:p>
          <a:p>
            <a:pPr lvl="2">
              <a:defRPr/>
            </a:pPr>
            <a:r>
              <a:rPr lang="ko-KR" altLang="en-US"/>
              <a:t>세 번째 수준</a:t>
            </a:r>
            <a:endParaRPr lang="ko-KR" altLang="en-US"/>
          </a:p>
          <a:p>
            <a:pPr lvl="3">
              <a:defRPr/>
            </a:pPr>
            <a:r>
              <a:rPr lang="ko-KR" altLang="en-US"/>
              <a:t>네 번째 수준</a:t>
            </a:r>
            <a:endParaRPr lang="ko-KR" altLang="en-US"/>
          </a:p>
          <a:p>
            <a:pPr lvl="4">
              <a:defRPr/>
            </a:pPr>
            <a:r>
              <a:rPr lang="ko-KR" altLang="en-US"/>
              <a:t>다섯 번째 수준</a:t>
            </a:r>
            <a:endParaRPr lang="ko-KR" alt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anchor="b"/>
          <a:lstStyle>
            <a:lvl1pPr algn="l">
              <a:defRPr sz="1200"/>
            </a:lvl1pPr>
          </a:lstStyle>
          <a:p>
            <a:pPr lvl="0">
              <a:defRPr/>
            </a:pPr>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anchor="b"/>
          <a:lstStyle>
            <a:lvl1pPr algn="r">
              <a:defRPr sz="1200"/>
            </a:lvl1pPr>
          </a:lstStyle>
          <a:p>
            <a:pPr lvl="0">
              <a:defRPr/>
            </a:pPr>
            <a:fld id="{37B3215E-E0E3-4D56-8972-2B8022C6A2CC}" type="slidenum">
              <a:rPr lang="ko-KR" altLang="en-US"/>
              <a:pPr lvl="0">
                <a:defRPr/>
              </a:pPr>
              <a:t>‹#›</a:t>
            </a:fld>
            <a:endParaRPr lang="ko-KR"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ko-KR" altLang="en-US"/>
              <a:t>마스터 제목 스타일 편집</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endParaRPr lang="en-US" dirty="0"/>
          </a:p>
        </p:txBody>
      </p:sp>
      <p:sp>
        <p:nvSpPr>
          <p:cNvPr id="4" name="Date Placeholder 3"/>
          <p:cNvSpPr>
            <a:spLocks noGrp="1"/>
          </p:cNvSpPr>
          <p:nvPr>
            <p:ph type="dt" sz="half" idx="10"/>
          </p:nvPr>
        </p:nvSpPr>
        <p:spPr/>
        <p:txBody>
          <a:bodyPr/>
          <a:lstStyle/>
          <a:p>
            <a:fld id="{705181F3-54E1-4330-A51B-C3FEA31B7B61}" type="datetime1">
              <a:rPr lang="ko-KR" altLang="en-US" smtClean="0"/>
              <a:t>2023-09-04</a:t>
            </a:fld>
            <a:endParaRPr lang="ko-KR" altLang="en-US"/>
          </a:p>
        </p:txBody>
      </p:sp>
      <p:sp>
        <p:nvSpPr>
          <p:cNvPr id="5" name="Footer Placeholder 4"/>
          <p:cNvSpPr>
            <a:spLocks noGrp="1"/>
          </p:cNvSpPr>
          <p:nvPr>
            <p:ph type="ftr" sz="quarter" idx="11"/>
          </p:nvPr>
        </p:nvSpPr>
        <p:spPr/>
        <p:txBody>
          <a:bodyPr/>
          <a:lstStyle/>
          <a:p>
            <a:r>
              <a:rPr lang="en-US" altLang="ko-KR"/>
              <a:t>Romanticism and Modern Literature Lecture Slides 1</a:t>
            </a:r>
            <a:endParaRPr lang="ko-KR" altLang="en-US"/>
          </a:p>
        </p:txBody>
      </p:sp>
      <p:sp>
        <p:nvSpPr>
          <p:cNvPr id="6" name="Slide Number Placeholder 5"/>
          <p:cNvSpPr>
            <a:spLocks noGrp="1"/>
          </p:cNvSpPr>
          <p:nvPr>
            <p:ph type="sldNum" sz="quarter" idx="12"/>
          </p:nvPr>
        </p:nvSpPr>
        <p:spPr/>
        <p:txBody>
          <a:bodyPr/>
          <a:lstStyle/>
          <a:p>
            <a:fld id="{96AE8626-6B75-4DC1-AB4B-E3D39A80A6F7}" type="slidenum">
              <a:rPr lang="ko-KR" altLang="en-US" smtClean="0"/>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4" name="Date Placeholder 3"/>
          <p:cNvSpPr>
            <a:spLocks noGrp="1"/>
          </p:cNvSpPr>
          <p:nvPr>
            <p:ph type="dt" sz="half" idx="10"/>
          </p:nvPr>
        </p:nvSpPr>
        <p:spPr/>
        <p:txBody>
          <a:bodyPr/>
          <a:lstStyle/>
          <a:p>
            <a:fld id="{BCBF1705-5DAC-4FA4-9717-1F8B4F683AF3}" type="datetime1">
              <a:rPr lang="ko-KR" altLang="en-US" smtClean="0"/>
              <a:t>2023-09-04</a:t>
            </a:fld>
            <a:endParaRPr lang="ko-KR" altLang="en-US"/>
          </a:p>
        </p:txBody>
      </p:sp>
      <p:sp>
        <p:nvSpPr>
          <p:cNvPr id="5" name="Footer Placeholder 4"/>
          <p:cNvSpPr>
            <a:spLocks noGrp="1"/>
          </p:cNvSpPr>
          <p:nvPr>
            <p:ph type="ftr" sz="quarter" idx="11"/>
          </p:nvPr>
        </p:nvSpPr>
        <p:spPr/>
        <p:txBody>
          <a:bodyPr/>
          <a:lstStyle/>
          <a:p>
            <a:r>
              <a:rPr lang="en-US" altLang="ko-KR"/>
              <a:t>Romanticism and Modern Literature Lecture Slides 1</a:t>
            </a:r>
            <a:endParaRPr lang="ko-KR" altLang="en-US"/>
          </a:p>
        </p:txBody>
      </p:sp>
      <p:sp>
        <p:nvSpPr>
          <p:cNvPr id="6" name="Slide Number Placeholder 5"/>
          <p:cNvSpPr>
            <a:spLocks noGrp="1"/>
          </p:cNvSpPr>
          <p:nvPr>
            <p:ph type="sldNum" sz="quarter" idx="12"/>
          </p:nvPr>
        </p:nvSpPr>
        <p:spPr/>
        <p:txBody>
          <a:bodyPr/>
          <a:lstStyle/>
          <a:p>
            <a:fld id="{96AE8626-6B75-4DC1-AB4B-E3D39A80A6F7}" type="slidenum">
              <a:rPr lang="ko-KR" altLang="en-US" smtClean="0"/>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4" name="Date Placeholder 3"/>
          <p:cNvSpPr>
            <a:spLocks noGrp="1"/>
          </p:cNvSpPr>
          <p:nvPr>
            <p:ph type="dt" sz="half" idx="10"/>
          </p:nvPr>
        </p:nvSpPr>
        <p:spPr/>
        <p:txBody>
          <a:bodyPr/>
          <a:lstStyle/>
          <a:p>
            <a:fld id="{992498E5-C5E2-4F09-B397-B0122ABF8107}" type="datetime1">
              <a:rPr lang="ko-KR" altLang="en-US" smtClean="0"/>
              <a:t>2023-09-04</a:t>
            </a:fld>
            <a:endParaRPr lang="ko-KR" altLang="en-US"/>
          </a:p>
        </p:txBody>
      </p:sp>
      <p:sp>
        <p:nvSpPr>
          <p:cNvPr id="5" name="Footer Placeholder 4"/>
          <p:cNvSpPr>
            <a:spLocks noGrp="1"/>
          </p:cNvSpPr>
          <p:nvPr>
            <p:ph type="ftr" sz="quarter" idx="11"/>
          </p:nvPr>
        </p:nvSpPr>
        <p:spPr/>
        <p:txBody>
          <a:bodyPr/>
          <a:lstStyle/>
          <a:p>
            <a:r>
              <a:rPr lang="en-US" altLang="ko-KR"/>
              <a:t>Romanticism and Modern Literature Lecture Slides 1</a:t>
            </a:r>
            <a:endParaRPr lang="ko-KR" altLang="en-US"/>
          </a:p>
        </p:txBody>
      </p:sp>
      <p:sp>
        <p:nvSpPr>
          <p:cNvPr id="6" name="Slide Number Placeholder 5"/>
          <p:cNvSpPr>
            <a:spLocks noGrp="1"/>
          </p:cNvSpPr>
          <p:nvPr>
            <p:ph type="sldNum" sz="quarter" idx="12"/>
          </p:nvPr>
        </p:nvSpPr>
        <p:spPr/>
        <p:txBody>
          <a:bodyPr/>
          <a:lstStyle/>
          <a:p>
            <a:fld id="{96AE8626-6B75-4DC1-AB4B-E3D39A80A6F7}" type="slidenum">
              <a:rPr lang="ko-KR" altLang="en-US" smtClean="0"/>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a:p>
        </p:txBody>
      </p:sp>
      <p:sp>
        <p:nvSpPr>
          <p:cNvPr id="3" name="Content Placeholder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4" name="Date Placeholder 3"/>
          <p:cNvSpPr>
            <a:spLocks noGrp="1"/>
          </p:cNvSpPr>
          <p:nvPr>
            <p:ph type="dt" sz="half" idx="10"/>
          </p:nvPr>
        </p:nvSpPr>
        <p:spPr/>
        <p:txBody>
          <a:bodyPr/>
          <a:lstStyle/>
          <a:p>
            <a:fld id="{B8702C6D-0D20-42A4-8E7E-A9A278A34D8F}" type="datetime1">
              <a:rPr lang="ko-KR" altLang="en-US" smtClean="0"/>
              <a:t>2023-09-04</a:t>
            </a:fld>
            <a:endParaRPr lang="ko-KR" altLang="en-US"/>
          </a:p>
        </p:txBody>
      </p:sp>
      <p:sp>
        <p:nvSpPr>
          <p:cNvPr id="5" name="Footer Placeholder 4"/>
          <p:cNvSpPr>
            <a:spLocks noGrp="1"/>
          </p:cNvSpPr>
          <p:nvPr>
            <p:ph type="ftr" sz="quarter" idx="11"/>
          </p:nvPr>
        </p:nvSpPr>
        <p:spPr/>
        <p:txBody>
          <a:bodyPr/>
          <a:lstStyle/>
          <a:p>
            <a:r>
              <a:rPr lang="en-US" altLang="ko-KR"/>
              <a:t>Romanticism and Modern Literature Lecture Slides 1</a:t>
            </a:r>
            <a:endParaRPr lang="ko-KR" altLang="en-US"/>
          </a:p>
        </p:txBody>
      </p:sp>
      <p:sp>
        <p:nvSpPr>
          <p:cNvPr id="6" name="Slide Number Placeholder 5"/>
          <p:cNvSpPr>
            <a:spLocks noGrp="1"/>
          </p:cNvSpPr>
          <p:nvPr>
            <p:ph type="sldNum" sz="quarter" idx="12"/>
          </p:nvPr>
        </p:nvSpPr>
        <p:spPr/>
        <p:txBody>
          <a:bodyPr/>
          <a:lstStyle/>
          <a:p>
            <a:fld id="{96AE8626-6B75-4DC1-AB4B-E3D39A80A6F7}" type="slidenum">
              <a:rPr lang="ko-KR" altLang="en-US" smtClean="0"/>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ko-KR" altLang="en-US"/>
              <a:t>마스터 제목 스타일 편집</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4" name="Date Placeholder 3"/>
          <p:cNvSpPr>
            <a:spLocks noGrp="1"/>
          </p:cNvSpPr>
          <p:nvPr>
            <p:ph type="dt" sz="half" idx="10"/>
          </p:nvPr>
        </p:nvSpPr>
        <p:spPr/>
        <p:txBody>
          <a:bodyPr/>
          <a:lstStyle/>
          <a:p>
            <a:fld id="{3E915CC7-DB54-444D-9F98-E21380C5CA11}" type="datetime1">
              <a:rPr lang="ko-KR" altLang="en-US" smtClean="0"/>
              <a:t>2023-09-04</a:t>
            </a:fld>
            <a:endParaRPr lang="ko-KR" altLang="en-US"/>
          </a:p>
        </p:txBody>
      </p:sp>
      <p:sp>
        <p:nvSpPr>
          <p:cNvPr id="5" name="Footer Placeholder 4"/>
          <p:cNvSpPr>
            <a:spLocks noGrp="1"/>
          </p:cNvSpPr>
          <p:nvPr>
            <p:ph type="ftr" sz="quarter" idx="11"/>
          </p:nvPr>
        </p:nvSpPr>
        <p:spPr/>
        <p:txBody>
          <a:bodyPr/>
          <a:lstStyle/>
          <a:p>
            <a:r>
              <a:rPr lang="en-US" altLang="ko-KR"/>
              <a:t>Romanticism and Modern Literature Lecture Slides 1</a:t>
            </a:r>
            <a:endParaRPr lang="ko-KR" altLang="en-US"/>
          </a:p>
        </p:txBody>
      </p:sp>
      <p:sp>
        <p:nvSpPr>
          <p:cNvPr id="6" name="Slide Number Placeholder 5"/>
          <p:cNvSpPr>
            <a:spLocks noGrp="1"/>
          </p:cNvSpPr>
          <p:nvPr>
            <p:ph type="sldNum" sz="quarter" idx="12"/>
          </p:nvPr>
        </p:nvSpPr>
        <p:spPr/>
        <p:txBody>
          <a:bodyPr/>
          <a:lstStyle/>
          <a:p>
            <a:fld id="{96AE8626-6B75-4DC1-AB4B-E3D39A80A6F7}" type="slidenum">
              <a:rPr lang="ko-KR" altLang="en-US" smtClean="0"/>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fld id="{B30DDFC8-1F75-4663-8ACB-D7637A60339F}" type="datetime1">
              <a:rPr lang="ko-KR" altLang="en-US" smtClean="0"/>
              <a:t>2023-09-04</a:t>
            </a:fld>
            <a:endParaRPr lang="ko-KR" altLang="en-US"/>
          </a:p>
        </p:txBody>
      </p:sp>
      <p:sp>
        <p:nvSpPr>
          <p:cNvPr id="6" name="Footer Placeholder 5"/>
          <p:cNvSpPr>
            <a:spLocks noGrp="1"/>
          </p:cNvSpPr>
          <p:nvPr>
            <p:ph type="ftr" sz="quarter" idx="11"/>
          </p:nvPr>
        </p:nvSpPr>
        <p:spPr/>
        <p:txBody>
          <a:bodyPr/>
          <a:lstStyle/>
          <a:p>
            <a:r>
              <a:rPr lang="en-US" altLang="ko-KR"/>
              <a:t>Romanticism and Modern Literature Lecture Slides 1</a:t>
            </a:r>
            <a:endParaRPr lang="ko-KR" altLang="en-US"/>
          </a:p>
        </p:txBody>
      </p:sp>
      <p:sp>
        <p:nvSpPr>
          <p:cNvPr id="7" name="Slide Number Placeholder 6"/>
          <p:cNvSpPr>
            <a:spLocks noGrp="1"/>
          </p:cNvSpPr>
          <p:nvPr>
            <p:ph type="sldNum" sz="quarter" idx="12"/>
          </p:nvPr>
        </p:nvSpPr>
        <p:spPr/>
        <p:txBody>
          <a:bodyPr/>
          <a:lstStyle/>
          <a:p>
            <a:fld id="{96AE8626-6B75-4DC1-AB4B-E3D39A80A6F7}" type="slidenum">
              <a:rPr lang="ko-KR" altLang="en-US" smtClean="0"/>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ko-KR" altLang="en-US"/>
              <a:t>마스터 제목 스타일 편집</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
        <p:nvSpPr>
          <p:cNvPr id="7" name="Date Placeholder 6"/>
          <p:cNvSpPr>
            <a:spLocks noGrp="1"/>
          </p:cNvSpPr>
          <p:nvPr>
            <p:ph type="dt" sz="half" idx="10"/>
          </p:nvPr>
        </p:nvSpPr>
        <p:spPr/>
        <p:txBody>
          <a:bodyPr/>
          <a:lstStyle/>
          <a:p>
            <a:fld id="{8259CACE-CB6A-48FF-A614-5DD11B52D5D9}" type="datetime1">
              <a:rPr lang="ko-KR" altLang="en-US" smtClean="0"/>
              <a:t>2023-09-04</a:t>
            </a:fld>
            <a:endParaRPr lang="ko-KR" altLang="en-US"/>
          </a:p>
        </p:txBody>
      </p:sp>
      <p:sp>
        <p:nvSpPr>
          <p:cNvPr id="8" name="Footer Placeholder 7"/>
          <p:cNvSpPr>
            <a:spLocks noGrp="1"/>
          </p:cNvSpPr>
          <p:nvPr>
            <p:ph type="ftr" sz="quarter" idx="11"/>
          </p:nvPr>
        </p:nvSpPr>
        <p:spPr/>
        <p:txBody>
          <a:bodyPr/>
          <a:lstStyle/>
          <a:p>
            <a:r>
              <a:rPr lang="en-US" altLang="ko-KR"/>
              <a:t>Romanticism and Modern Literature Lecture Slides 1</a:t>
            </a:r>
            <a:endParaRPr lang="ko-KR" altLang="en-US"/>
          </a:p>
        </p:txBody>
      </p:sp>
      <p:sp>
        <p:nvSpPr>
          <p:cNvPr id="9" name="Slide Number Placeholder 8"/>
          <p:cNvSpPr>
            <a:spLocks noGrp="1"/>
          </p:cNvSpPr>
          <p:nvPr>
            <p:ph type="sldNum" sz="quarter" idx="12"/>
          </p:nvPr>
        </p:nvSpPr>
        <p:spPr/>
        <p:txBody>
          <a:bodyPr/>
          <a:lstStyle/>
          <a:p>
            <a:fld id="{96AE8626-6B75-4DC1-AB4B-E3D39A80A6F7}" type="slidenum">
              <a:rPr lang="ko-KR" altLang="en-US" smtClean="0"/>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a:p>
        </p:txBody>
      </p:sp>
      <p:sp>
        <p:nvSpPr>
          <p:cNvPr id="3" name="Date Placeholder 2"/>
          <p:cNvSpPr>
            <a:spLocks noGrp="1"/>
          </p:cNvSpPr>
          <p:nvPr>
            <p:ph type="dt" sz="half" idx="10"/>
          </p:nvPr>
        </p:nvSpPr>
        <p:spPr/>
        <p:txBody>
          <a:bodyPr/>
          <a:lstStyle/>
          <a:p>
            <a:fld id="{C15F2F2F-F48B-4590-BDD1-C9DDED63548A}" type="datetime1">
              <a:rPr lang="ko-KR" altLang="en-US" smtClean="0"/>
              <a:t>2023-09-04</a:t>
            </a:fld>
            <a:endParaRPr lang="ko-KR" altLang="en-US"/>
          </a:p>
        </p:txBody>
      </p:sp>
      <p:sp>
        <p:nvSpPr>
          <p:cNvPr id="4" name="Footer Placeholder 3"/>
          <p:cNvSpPr>
            <a:spLocks noGrp="1"/>
          </p:cNvSpPr>
          <p:nvPr>
            <p:ph type="ftr" sz="quarter" idx="11"/>
          </p:nvPr>
        </p:nvSpPr>
        <p:spPr/>
        <p:txBody>
          <a:bodyPr/>
          <a:lstStyle/>
          <a:p>
            <a:r>
              <a:rPr lang="en-US" altLang="ko-KR"/>
              <a:t>Romanticism and Modern Literature Lecture Slides 1</a:t>
            </a:r>
            <a:endParaRPr lang="ko-KR" altLang="en-US"/>
          </a:p>
        </p:txBody>
      </p:sp>
      <p:sp>
        <p:nvSpPr>
          <p:cNvPr id="5" name="Slide Number Placeholder 4"/>
          <p:cNvSpPr>
            <a:spLocks noGrp="1"/>
          </p:cNvSpPr>
          <p:nvPr>
            <p:ph type="sldNum" sz="quarter" idx="12"/>
          </p:nvPr>
        </p:nvSpPr>
        <p:spPr/>
        <p:txBody>
          <a:bodyPr/>
          <a:lstStyle/>
          <a:p>
            <a:fld id="{96AE8626-6B75-4DC1-AB4B-E3D39A80A6F7}" type="slidenum">
              <a:rPr lang="ko-KR" altLang="en-US" smtClean="0"/>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3EFB0F-D108-4897-9670-06A95707D735}" type="datetime1">
              <a:rPr lang="ko-KR" altLang="en-US" smtClean="0"/>
              <a:t>2023-09-04</a:t>
            </a:fld>
            <a:endParaRPr lang="ko-KR" altLang="en-US"/>
          </a:p>
        </p:txBody>
      </p:sp>
      <p:sp>
        <p:nvSpPr>
          <p:cNvPr id="3" name="Footer Placeholder 2"/>
          <p:cNvSpPr>
            <a:spLocks noGrp="1"/>
          </p:cNvSpPr>
          <p:nvPr>
            <p:ph type="ftr" sz="quarter" idx="11"/>
          </p:nvPr>
        </p:nvSpPr>
        <p:spPr/>
        <p:txBody>
          <a:bodyPr/>
          <a:lstStyle/>
          <a:p>
            <a:r>
              <a:rPr lang="en-US" altLang="ko-KR"/>
              <a:t>Romanticism and Modern Literature Lecture Slides 1</a:t>
            </a:r>
            <a:endParaRPr lang="ko-KR" altLang="en-US"/>
          </a:p>
        </p:txBody>
      </p:sp>
      <p:sp>
        <p:nvSpPr>
          <p:cNvPr id="4" name="Slide Number Placeholder 3"/>
          <p:cNvSpPr>
            <a:spLocks noGrp="1"/>
          </p:cNvSpPr>
          <p:nvPr>
            <p:ph type="sldNum" sz="quarter" idx="12"/>
          </p:nvPr>
        </p:nvSpPr>
        <p:spPr/>
        <p:txBody>
          <a:bodyPr/>
          <a:lstStyle/>
          <a:p>
            <a:fld id="{96AE8626-6B75-4DC1-AB4B-E3D39A80A6F7}" type="slidenum">
              <a:rPr lang="ko-KR" altLang="en-US" smtClean="0"/>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ko-KR" altLang="en-US"/>
              <a:t>마스터 제목 스타일 편집</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Date Placeholder 4"/>
          <p:cNvSpPr>
            <a:spLocks noGrp="1"/>
          </p:cNvSpPr>
          <p:nvPr>
            <p:ph type="dt" sz="half" idx="10"/>
          </p:nvPr>
        </p:nvSpPr>
        <p:spPr/>
        <p:txBody>
          <a:bodyPr/>
          <a:lstStyle/>
          <a:p>
            <a:fld id="{83B488E8-2018-4C5D-899C-E6BFB3D33321}" type="datetime1">
              <a:rPr lang="ko-KR" altLang="en-US" smtClean="0"/>
              <a:t>2023-09-04</a:t>
            </a:fld>
            <a:endParaRPr lang="ko-KR" altLang="en-US"/>
          </a:p>
        </p:txBody>
      </p:sp>
      <p:sp>
        <p:nvSpPr>
          <p:cNvPr id="6" name="Footer Placeholder 5"/>
          <p:cNvSpPr>
            <a:spLocks noGrp="1"/>
          </p:cNvSpPr>
          <p:nvPr>
            <p:ph type="ftr" sz="quarter" idx="11"/>
          </p:nvPr>
        </p:nvSpPr>
        <p:spPr/>
        <p:txBody>
          <a:bodyPr/>
          <a:lstStyle/>
          <a:p>
            <a:r>
              <a:rPr lang="en-US" altLang="ko-KR"/>
              <a:t>Romanticism and Modern Literature Lecture Slides 1</a:t>
            </a:r>
            <a:endParaRPr lang="ko-KR" altLang="en-US"/>
          </a:p>
        </p:txBody>
      </p:sp>
      <p:sp>
        <p:nvSpPr>
          <p:cNvPr id="7" name="Slide Number Placeholder 6"/>
          <p:cNvSpPr>
            <a:spLocks noGrp="1"/>
          </p:cNvSpPr>
          <p:nvPr>
            <p:ph type="sldNum" sz="quarter" idx="12"/>
          </p:nvPr>
        </p:nvSpPr>
        <p:spPr/>
        <p:txBody>
          <a:bodyPr/>
          <a:lstStyle/>
          <a:p>
            <a:fld id="{96AE8626-6B75-4DC1-AB4B-E3D39A80A6F7}" type="slidenum">
              <a:rPr lang="ko-KR" altLang="en-US" smtClean="0"/>
              <a:t>‹#›</a:t>
            </a:fld>
            <a:endParaRPr lang="ko-KR" altLang="en-US"/>
          </a:p>
        </p:txBody>
      </p:sp>
      <p:sp>
        <p:nvSpPr>
          <p:cNvPr id="9" name="Content Placeholder 8"/>
          <p:cNvSpPr>
            <a:spLocks noGrp="1"/>
          </p:cNvSpPr>
          <p:nvPr>
            <p:ph sz="quarter" idx="13"/>
          </p:nvPr>
        </p:nvSpPr>
        <p:spPr>
          <a:xfrm>
            <a:off x="304800" y="381000"/>
            <a:ext cx="7772400" cy="4942840"/>
          </a:xfrm>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ko-KR" altLang="en-US"/>
              <a:t>마스터 제목 스타일 편집</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8" name="Date Placeholder 7"/>
          <p:cNvSpPr>
            <a:spLocks noGrp="1"/>
          </p:cNvSpPr>
          <p:nvPr>
            <p:ph type="dt" sz="half" idx="10"/>
          </p:nvPr>
        </p:nvSpPr>
        <p:spPr/>
        <p:txBody>
          <a:bodyPr/>
          <a:lstStyle/>
          <a:p>
            <a:fld id="{06FF6C94-0A20-4F31-9AAD-A5AAA0701EDC}" type="datetime1">
              <a:rPr lang="ko-KR" altLang="en-US" smtClean="0"/>
              <a:t>2023-09-04</a:t>
            </a:fld>
            <a:endParaRPr lang="ko-KR" altLang="en-US"/>
          </a:p>
        </p:txBody>
      </p:sp>
      <p:sp>
        <p:nvSpPr>
          <p:cNvPr id="9" name="Slide Number Placeholder 8"/>
          <p:cNvSpPr>
            <a:spLocks noGrp="1"/>
          </p:cNvSpPr>
          <p:nvPr>
            <p:ph type="sldNum" sz="quarter" idx="11"/>
          </p:nvPr>
        </p:nvSpPr>
        <p:spPr/>
        <p:txBody>
          <a:bodyPr/>
          <a:lstStyle/>
          <a:p>
            <a:fld id="{96AE8626-6B75-4DC1-AB4B-E3D39A80A6F7}" type="slidenum">
              <a:rPr lang="ko-KR" altLang="en-US" smtClean="0"/>
              <a:t>‹#›</a:t>
            </a:fld>
            <a:endParaRPr lang="ko-KR" altLang="en-US"/>
          </a:p>
        </p:txBody>
      </p:sp>
      <p:sp>
        <p:nvSpPr>
          <p:cNvPr id="10" name="Footer Placeholder 9"/>
          <p:cNvSpPr>
            <a:spLocks noGrp="1"/>
          </p:cNvSpPr>
          <p:nvPr>
            <p:ph type="ftr" sz="quarter" idx="12"/>
          </p:nvPr>
        </p:nvSpPr>
        <p:spPr/>
        <p:txBody>
          <a:bodyPr/>
          <a:lstStyle/>
          <a:p>
            <a:r>
              <a:rPr lang="en-US" altLang="ko-KR"/>
              <a:t>Romanticism and Modern Literature Lecture Slides 1</a:t>
            </a:r>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ko-KR" altLang="en-US"/>
              <a:t>마스터 제목 스타일 편집</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6AE8626-6B75-4DC1-AB4B-E3D39A80A6F7}" type="slidenum">
              <a:rPr lang="ko-KR" altLang="en-US" smtClean="0"/>
              <a:t>‹#›</a:t>
            </a:fld>
            <a:endParaRPr lang="ko-KR" alt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en-US" altLang="ko-KR"/>
              <a:t>Romanticism and Modern Literature Lecture Slides 1</a:t>
            </a:r>
            <a:endParaRPr lang="ko-KR" alt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127503A-1576-40DB-8F85-6B393B6E1FC8}" type="datetime1">
              <a:rPr lang="ko-KR" altLang="en-US" smtClean="0"/>
              <a:t>2023-09-04</a:t>
            </a:fld>
            <a:endParaRPr lang="ko-KR" alt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dt="0"/>
  <p:txStyles>
    <p:titleStyle>
      <a:lvl1pPr algn="l" defTabSz="914400" rtl="0" eaLnBrk="1" latinLnBrk="1"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1"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1"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1"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1"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1"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1"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1"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1"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1"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jpeg"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idx="0"/>
          </p:nvPr>
        </p:nvSpPr>
        <p:spPr/>
        <p:txBody>
          <a:bodyPr/>
          <a:lstStyle/>
          <a:p>
            <a:pPr lvl="0">
              <a:defRPr/>
            </a:pPr>
            <a:r>
              <a:rPr lang="en-US" altLang="ko-KR"/>
              <a:t>Romanticism and Modern Literature</a:t>
            </a:r>
            <a:endParaRPr lang="ko-KR" altLang="en-US"/>
          </a:p>
        </p:txBody>
      </p:sp>
      <p:sp>
        <p:nvSpPr>
          <p:cNvPr id="3" name="부제목 2"/>
          <p:cNvSpPr>
            <a:spLocks noGrp="1"/>
          </p:cNvSpPr>
          <p:nvPr>
            <p:ph type="subTitle" idx="1"/>
          </p:nvPr>
        </p:nvSpPr>
        <p:spPr/>
        <p:txBody>
          <a:bodyPr>
            <a:normAutofit/>
          </a:bodyPr>
          <a:lstStyle/>
          <a:p>
            <a:pPr lvl="0">
              <a:defRPr/>
            </a:pPr>
            <a:r>
              <a:rPr lang="en-US" altLang="ko-KR"/>
              <a:t>An Introduction</a:t>
            </a:r>
            <a:endParaRPr lang="en-US" altLang="ko-KR"/>
          </a:p>
          <a:p>
            <a:pPr lvl="0">
              <a:defRPr/>
            </a:pPr>
            <a:r>
              <a:rPr lang="en-US" altLang="ko-KR"/>
              <a:t>March 10, 2025</a:t>
            </a:r>
            <a:endParaRPr lang="en-US" altLang="ko-K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E4B3973-256E-47CB-B8CB-17F43DEC075B}"/>
              </a:ext>
            </a:extLst>
          </p:cNvPr>
          <p:cNvSpPr>
            <a:spLocks noGrp="1"/>
          </p:cNvSpPr>
          <p:nvPr>
            <p:ph type="title"/>
          </p:nvPr>
        </p:nvSpPr>
        <p:spPr/>
        <p:txBody>
          <a:bodyPr/>
          <a:lstStyle/>
          <a:p>
            <a:r>
              <a:rPr lang="en-US" altLang="ko-KR" sz="3600" dirty="0"/>
              <a:t>Wordsworth’s </a:t>
            </a:r>
            <a:r>
              <a:rPr lang="en-US" altLang="ko-KR" sz="3600" i="1" dirty="0"/>
              <a:t>The Prelude, XI, 105-44</a:t>
            </a:r>
            <a:endParaRPr lang="ko-KR" altLang="en-US" sz="3600" i="1" dirty="0"/>
          </a:p>
        </p:txBody>
      </p:sp>
      <p:sp>
        <p:nvSpPr>
          <p:cNvPr id="3" name="내용 개체 틀 2">
            <a:extLst>
              <a:ext uri="{FF2B5EF4-FFF2-40B4-BE49-F238E27FC236}">
                <a16:creationId xmlns:a16="http://schemas.microsoft.com/office/drawing/2014/main" id="{DAEEDE1C-D37D-463D-89EF-252ED5029DB8}"/>
              </a:ext>
            </a:extLst>
          </p:cNvPr>
          <p:cNvSpPr>
            <a:spLocks noGrp="1"/>
          </p:cNvSpPr>
          <p:nvPr>
            <p:ph sz="half" idx="1"/>
          </p:nvPr>
        </p:nvSpPr>
        <p:spPr/>
        <p:txBody>
          <a:bodyPr>
            <a:normAutofit/>
          </a:bodyPr>
          <a:lstStyle/>
          <a:p>
            <a:pPr marL="114300" indent="0">
              <a:buNone/>
            </a:pPr>
            <a:endParaRPr lang="en-US" altLang="ko-KR" sz="1400" dirty="0"/>
          </a:p>
          <a:p>
            <a:pPr marL="114300" indent="0">
              <a:buNone/>
            </a:pPr>
            <a:endParaRPr lang="en-US" altLang="ko-KR" sz="1400" dirty="0"/>
          </a:p>
          <a:p>
            <a:pPr marL="114300" indent="0">
              <a:buNone/>
            </a:pPr>
            <a:endParaRPr lang="en-US" altLang="ko-KR" sz="1400" dirty="0"/>
          </a:p>
          <a:p>
            <a:pPr marL="114300" indent="0">
              <a:buNone/>
            </a:pPr>
            <a:endParaRPr lang="en-US" altLang="ko-KR" sz="1400" dirty="0"/>
          </a:p>
          <a:p>
            <a:pPr marL="114300" indent="0">
              <a:buNone/>
            </a:pPr>
            <a:r>
              <a:rPr lang="en-US" altLang="ko-KR" sz="1400" dirty="0"/>
              <a:t>OH! pleasant exercise of hope and joy!</a:t>
            </a:r>
          </a:p>
          <a:p>
            <a:pPr marL="114300" indent="0">
              <a:buNone/>
            </a:pPr>
            <a:r>
              <a:rPr lang="en-US" altLang="ko-KR" sz="1400" dirty="0"/>
              <a:t>For mighty were the </a:t>
            </a:r>
            <a:r>
              <a:rPr lang="en-US" altLang="ko-KR" sz="1400" dirty="0" err="1"/>
              <a:t>auxiliars</a:t>
            </a:r>
            <a:r>
              <a:rPr lang="en-US" altLang="ko-KR" sz="1400" dirty="0"/>
              <a:t> which then stood</a:t>
            </a:r>
          </a:p>
          <a:p>
            <a:pPr marL="114300" indent="0">
              <a:buNone/>
            </a:pPr>
            <a:r>
              <a:rPr lang="en-US" altLang="ko-KR" sz="1400" dirty="0"/>
              <a:t>Upon our side, we who were strong in love!</a:t>
            </a:r>
          </a:p>
          <a:p>
            <a:pPr marL="114300" indent="0">
              <a:buNone/>
            </a:pPr>
            <a:r>
              <a:rPr lang="en-US" altLang="ko-KR" sz="1400" dirty="0"/>
              <a:t>Bliss was it in that dawn to be alive,</a:t>
            </a:r>
          </a:p>
          <a:p>
            <a:pPr marL="114300" indent="0">
              <a:buNone/>
            </a:pPr>
            <a:r>
              <a:rPr lang="en-US" altLang="ko-KR" sz="1400" dirty="0"/>
              <a:t>But to be young was very heaven!--Oh! times,</a:t>
            </a:r>
          </a:p>
          <a:p>
            <a:pPr marL="114300" indent="0">
              <a:buNone/>
            </a:pPr>
            <a:r>
              <a:rPr lang="en-US" altLang="ko-KR" sz="1400" dirty="0"/>
              <a:t>In which the meagre, stale, forbidding ways</a:t>
            </a:r>
          </a:p>
          <a:p>
            <a:pPr marL="114300" indent="0">
              <a:buNone/>
            </a:pPr>
            <a:r>
              <a:rPr lang="en-US" altLang="ko-KR" sz="1400" dirty="0"/>
              <a:t>Of custom, law, and statute, took at once</a:t>
            </a:r>
          </a:p>
          <a:p>
            <a:pPr marL="114300" indent="0">
              <a:buNone/>
            </a:pPr>
            <a:r>
              <a:rPr lang="en-US" altLang="ko-KR" sz="1400" dirty="0"/>
              <a:t>The attraction of a country in romance!</a:t>
            </a:r>
          </a:p>
          <a:p>
            <a:pPr marL="114300" indent="0">
              <a:buNone/>
            </a:pPr>
            <a:r>
              <a:rPr lang="en-US" altLang="ko-KR" sz="1400" dirty="0"/>
              <a:t>          </a:t>
            </a:r>
          </a:p>
          <a:p>
            <a:pPr marL="114300" indent="0">
              <a:buNone/>
            </a:pPr>
            <a:r>
              <a:rPr lang="en-US" altLang="ko-KR" dirty="0"/>
              <a:t> </a:t>
            </a:r>
            <a:endParaRPr lang="ko-KR" altLang="en-US" dirty="0"/>
          </a:p>
        </p:txBody>
      </p:sp>
      <p:sp>
        <p:nvSpPr>
          <p:cNvPr id="4" name="내용 개체 틀 3">
            <a:extLst>
              <a:ext uri="{FF2B5EF4-FFF2-40B4-BE49-F238E27FC236}">
                <a16:creationId xmlns:a16="http://schemas.microsoft.com/office/drawing/2014/main" id="{56B33F03-A7DE-4874-9C00-9477A095E821}"/>
              </a:ext>
            </a:extLst>
          </p:cNvPr>
          <p:cNvSpPr>
            <a:spLocks noGrp="1"/>
          </p:cNvSpPr>
          <p:nvPr>
            <p:ph sz="half" idx="2"/>
          </p:nvPr>
        </p:nvSpPr>
        <p:spPr/>
        <p:txBody>
          <a:bodyPr>
            <a:normAutofit/>
          </a:bodyPr>
          <a:lstStyle/>
          <a:p>
            <a:pPr marL="114300" indent="0">
              <a:lnSpc>
                <a:spcPct val="150000"/>
              </a:lnSpc>
              <a:buNone/>
            </a:pPr>
            <a:endParaRPr lang="en-US" altLang="ko-KR" sz="1200" dirty="0"/>
          </a:p>
          <a:p>
            <a:pPr marL="114300" indent="0">
              <a:lnSpc>
                <a:spcPct val="150000"/>
              </a:lnSpc>
              <a:buNone/>
            </a:pPr>
            <a:endParaRPr lang="en-US" altLang="ko-KR" sz="1200" dirty="0"/>
          </a:p>
          <a:p>
            <a:pPr marL="114300" indent="0">
              <a:lnSpc>
                <a:spcPct val="150000"/>
              </a:lnSpc>
              <a:buNone/>
            </a:pPr>
            <a:endParaRPr lang="en-US" altLang="ko-KR" sz="1200" dirty="0"/>
          </a:p>
          <a:p>
            <a:pPr marL="114300" indent="0">
              <a:lnSpc>
                <a:spcPct val="150000"/>
              </a:lnSpc>
              <a:buNone/>
            </a:pPr>
            <a:r>
              <a:rPr lang="ko-KR" altLang="en-US" sz="1200" dirty="0"/>
              <a:t>오</a:t>
            </a:r>
            <a:r>
              <a:rPr lang="en-US" altLang="ko-KR" sz="1200" dirty="0"/>
              <a:t>, </a:t>
            </a:r>
            <a:r>
              <a:rPr lang="ko-KR" altLang="en-US" sz="1200" dirty="0"/>
              <a:t>희망과 기쁨이 행복하게 발휘되는 순간이여</a:t>
            </a:r>
            <a:r>
              <a:rPr lang="en-US" altLang="ko-KR" sz="1200" dirty="0"/>
              <a:t>!</a:t>
            </a:r>
          </a:p>
          <a:p>
            <a:pPr marL="114300" indent="0">
              <a:lnSpc>
                <a:spcPct val="150000"/>
              </a:lnSpc>
              <a:buNone/>
            </a:pPr>
            <a:r>
              <a:rPr lang="ko-KR" altLang="en-US" sz="1200" dirty="0"/>
              <a:t>그때 우리 편에 섰던 조력자들은 강력했고 우리 또한 사랑 속에서 단단했으니까</a:t>
            </a:r>
            <a:r>
              <a:rPr lang="en-US" altLang="ko-KR" sz="1200" dirty="0"/>
              <a:t>.</a:t>
            </a:r>
          </a:p>
          <a:p>
            <a:pPr marL="114300" indent="0">
              <a:lnSpc>
                <a:spcPct val="150000"/>
              </a:lnSpc>
              <a:buNone/>
            </a:pPr>
            <a:r>
              <a:rPr lang="ko-KR" altLang="en-US" sz="1200" dirty="0"/>
              <a:t>그 여명에 살아있었던 것만으로도 큰 기쁨이었지만</a:t>
            </a:r>
            <a:r>
              <a:rPr lang="en-US" altLang="ko-KR" sz="1200" dirty="0"/>
              <a:t>,</a:t>
            </a:r>
          </a:p>
          <a:p>
            <a:pPr marL="114300" indent="0">
              <a:lnSpc>
                <a:spcPct val="150000"/>
              </a:lnSpc>
              <a:buNone/>
            </a:pPr>
            <a:r>
              <a:rPr lang="ko-KR" altLang="en-US" sz="1200" dirty="0"/>
              <a:t>그것도 그때 젊은이였다는 것은 그야말로 천상의 축복이었다</a:t>
            </a:r>
            <a:r>
              <a:rPr lang="en-US" altLang="ko-KR" sz="1200" dirty="0"/>
              <a:t>! </a:t>
            </a:r>
          </a:p>
          <a:p>
            <a:pPr marL="114300" indent="0">
              <a:lnSpc>
                <a:spcPct val="150000"/>
              </a:lnSpc>
              <a:buNone/>
            </a:pPr>
            <a:r>
              <a:rPr lang="ko-KR" altLang="en-US" sz="1200" dirty="0"/>
              <a:t>오</a:t>
            </a:r>
            <a:r>
              <a:rPr lang="en-US" altLang="ko-KR" sz="1200" dirty="0"/>
              <a:t>! </a:t>
            </a:r>
            <a:r>
              <a:rPr lang="ko-KR" altLang="en-US" sz="1200" dirty="0"/>
              <a:t>그 시절이여</a:t>
            </a:r>
            <a:r>
              <a:rPr lang="en-US" altLang="ko-KR" sz="1200" dirty="0"/>
              <a:t>! </a:t>
            </a:r>
            <a:r>
              <a:rPr lang="ko-KR" altLang="en-US" sz="1200" dirty="0"/>
              <a:t>그때는 관습과 법률</a:t>
            </a:r>
            <a:r>
              <a:rPr lang="en-US" altLang="ko-KR" sz="1200" dirty="0"/>
              <a:t>, </a:t>
            </a:r>
            <a:r>
              <a:rPr lang="ko-KR" altLang="en-US" sz="1200" dirty="0"/>
              <a:t>법령들이 강제하는 빈약하고</a:t>
            </a:r>
            <a:r>
              <a:rPr lang="en-US" altLang="ko-KR" sz="1200" dirty="0"/>
              <a:t>, </a:t>
            </a:r>
            <a:r>
              <a:rPr lang="ko-KR" altLang="en-US" sz="1200" dirty="0"/>
              <a:t>철 지난 규제의 방식들조차</a:t>
            </a:r>
            <a:endParaRPr lang="en-US" altLang="ko-KR" sz="1200" dirty="0"/>
          </a:p>
          <a:p>
            <a:pPr marL="114300" indent="0">
              <a:lnSpc>
                <a:spcPct val="150000"/>
              </a:lnSpc>
              <a:buNone/>
            </a:pPr>
            <a:r>
              <a:rPr lang="ko-KR" altLang="en-US" sz="1200" dirty="0"/>
              <a:t>동화속의 나라처럼 갑자기 매력적으로 느껴졌다</a:t>
            </a:r>
            <a:r>
              <a:rPr lang="en-US" altLang="ko-KR" sz="1200" dirty="0"/>
              <a:t>!</a:t>
            </a:r>
            <a:endParaRPr lang="ko-KR" altLang="en-US" sz="1200" dirty="0"/>
          </a:p>
        </p:txBody>
      </p:sp>
      <p:sp>
        <p:nvSpPr>
          <p:cNvPr id="5" name="바닥글 개체 틀 4">
            <a:extLst>
              <a:ext uri="{FF2B5EF4-FFF2-40B4-BE49-F238E27FC236}">
                <a16:creationId xmlns:a16="http://schemas.microsoft.com/office/drawing/2014/main" id="{66558408-B4B4-4DE3-B2EF-230FC70F6605}"/>
              </a:ext>
            </a:extLst>
          </p:cNvPr>
          <p:cNvSpPr>
            <a:spLocks noGrp="1"/>
          </p:cNvSpPr>
          <p:nvPr>
            <p:ph type="ftr" sz="quarter" idx="11"/>
          </p:nvPr>
        </p:nvSpPr>
        <p:spPr/>
        <p:txBody>
          <a:bodyPr/>
          <a:lstStyle/>
          <a:p>
            <a:r>
              <a:rPr lang="en-US" altLang="ko-KR"/>
              <a:t>Romanticism and Modern Literature Lecture Slides 1</a:t>
            </a:r>
            <a:endParaRPr lang="ko-KR" altLang="en-US"/>
          </a:p>
        </p:txBody>
      </p:sp>
      <p:sp>
        <p:nvSpPr>
          <p:cNvPr id="6" name="슬라이드 번호 개체 틀 5">
            <a:extLst>
              <a:ext uri="{FF2B5EF4-FFF2-40B4-BE49-F238E27FC236}">
                <a16:creationId xmlns:a16="http://schemas.microsoft.com/office/drawing/2014/main" id="{8643182B-EFF6-4190-A1EA-4342492C1A2A}"/>
              </a:ext>
            </a:extLst>
          </p:cNvPr>
          <p:cNvSpPr>
            <a:spLocks noGrp="1"/>
          </p:cNvSpPr>
          <p:nvPr>
            <p:ph type="sldNum" sz="quarter" idx="12"/>
          </p:nvPr>
        </p:nvSpPr>
        <p:spPr/>
        <p:txBody>
          <a:bodyPr/>
          <a:lstStyle/>
          <a:p>
            <a:fld id="{96AE8626-6B75-4DC1-AB4B-E3D39A80A6F7}" type="slidenum">
              <a:rPr lang="ko-KR" altLang="en-US" smtClean="0"/>
              <a:t>2</a:t>
            </a:fld>
            <a:endParaRPr lang="ko-KR" altLang="en-US"/>
          </a:p>
        </p:txBody>
      </p:sp>
    </p:spTree>
    <p:extLst>
      <p:ext uri="{BB962C8B-B14F-4D97-AF65-F5344CB8AC3E}">
        <p14:creationId xmlns:p14="http://schemas.microsoft.com/office/powerpoint/2010/main" val="3253702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03D8DE1-9B58-4446-B55C-B3295685E53B}"/>
              </a:ext>
            </a:extLst>
          </p:cNvPr>
          <p:cNvSpPr>
            <a:spLocks noGrp="1"/>
          </p:cNvSpPr>
          <p:nvPr>
            <p:ph type="title"/>
          </p:nvPr>
        </p:nvSpPr>
        <p:spPr/>
        <p:txBody>
          <a:bodyPr/>
          <a:lstStyle/>
          <a:p>
            <a:r>
              <a:rPr lang="en-US" altLang="ko-KR" sz="3600" dirty="0"/>
              <a:t>Wordsworth’s </a:t>
            </a:r>
            <a:r>
              <a:rPr lang="en-US" altLang="ko-KR" sz="3600" i="1" dirty="0"/>
              <a:t>The Prelude</a:t>
            </a:r>
            <a:r>
              <a:rPr lang="en-US" altLang="ko-KR" sz="3600" dirty="0"/>
              <a:t>, XI, 105-44</a:t>
            </a:r>
            <a:endParaRPr lang="ko-KR" altLang="en-US" sz="3600" dirty="0"/>
          </a:p>
        </p:txBody>
      </p:sp>
      <p:sp>
        <p:nvSpPr>
          <p:cNvPr id="3" name="내용 개체 틀 2">
            <a:extLst>
              <a:ext uri="{FF2B5EF4-FFF2-40B4-BE49-F238E27FC236}">
                <a16:creationId xmlns:a16="http://schemas.microsoft.com/office/drawing/2014/main" id="{21E662F9-DC67-4A23-A409-8357BAFE4781}"/>
              </a:ext>
            </a:extLst>
          </p:cNvPr>
          <p:cNvSpPr>
            <a:spLocks noGrp="1"/>
          </p:cNvSpPr>
          <p:nvPr>
            <p:ph sz="half" idx="1"/>
          </p:nvPr>
        </p:nvSpPr>
        <p:spPr/>
        <p:txBody>
          <a:bodyPr>
            <a:normAutofit/>
          </a:bodyPr>
          <a:lstStyle/>
          <a:p>
            <a:pPr marL="114300" indent="0">
              <a:buNone/>
            </a:pPr>
            <a:r>
              <a:rPr lang="en-US" altLang="ko-KR" sz="1400" dirty="0"/>
              <a:t>When Reason seemed the most to assert her rights,</a:t>
            </a:r>
          </a:p>
          <a:p>
            <a:pPr marL="114300" indent="0">
              <a:buNone/>
            </a:pPr>
            <a:r>
              <a:rPr lang="en-US" altLang="ko-KR" sz="1400" dirty="0"/>
              <a:t>When most intent on making of herself                      </a:t>
            </a:r>
          </a:p>
          <a:p>
            <a:pPr marL="114300" indent="0">
              <a:buNone/>
            </a:pPr>
            <a:r>
              <a:rPr lang="en-US" altLang="ko-KR" sz="1400" dirty="0"/>
              <a:t>A prime Enchantress--to assist the work,</a:t>
            </a:r>
          </a:p>
          <a:p>
            <a:pPr marL="114300" indent="0">
              <a:buNone/>
            </a:pPr>
            <a:r>
              <a:rPr lang="en-US" altLang="ko-KR" sz="1400" dirty="0"/>
              <a:t>Which then was going forward her name!</a:t>
            </a:r>
          </a:p>
          <a:p>
            <a:pPr marL="114300" indent="0">
              <a:buNone/>
            </a:pPr>
            <a:r>
              <a:rPr lang="en-US" altLang="ko-KR" sz="1400" dirty="0"/>
              <a:t>Not </a:t>
            </a:r>
            <a:r>
              <a:rPr lang="en-US" altLang="ko-KR" sz="1400" dirty="0" err="1"/>
              <a:t>favoured</a:t>
            </a:r>
            <a:r>
              <a:rPr lang="en-US" altLang="ko-KR" sz="1400" dirty="0"/>
              <a:t> spots alone, but the whole earth,</a:t>
            </a:r>
          </a:p>
          <a:p>
            <a:pPr marL="114300" indent="0">
              <a:buNone/>
            </a:pPr>
            <a:r>
              <a:rPr lang="en-US" altLang="ko-KR" sz="1400" dirty="0"/>
              <a:t>The beauty wore of promise, that which sets</a:t>
            </a:r>
          </a:p>
          <a:p>
            <a:pPr marL="114300" indent="0">
              <a:buNone/>
            </a:pPr>
            <a:r>
              <a:rPr lang="en-US" altLang="ko-KR" sz="1400" dirty="0"/>
              <a:t>(As at some moment might not be unfelt</a:t>
            </a:r>
          </a:p>
          <a:p>
            <a:pPr marL="114300" indent="0">
              <a:buNone/>
            </a:pPr>
            <a:r>
              <a:rPr lang="en-US" altLang="ko-KR" sz="1400" dirty="0"/>
              <a:t>Among the bowers of paradise itself)</a:t>
            </a:r>
          </a:p>
          <a:p>
            <a:pPr marL="114300" indent="0">
              <a:buNone/>
            </a:pPr>
            <a:r>
              <a:rPr lang="en-US" altLang="ko-KR" sz="1400" dirty="0"/>
              <a:t>The budding rose above the rose full blown.</a:t>
            </a:r>
          </a:p>
          <a:p>
            <a:pPr marL="114300" indent="0">
              <a:buNone/>
            </a:pPr>
            <a:endParaRPr lang="en-US" altLang="ko-KR" sz="1400" dirty="0"/>
          </a:p>
          <a:p>
            <a:pPr marL="114300" indent="0">
              <a:buNone/>
            </a:pPr>
            <a:r>
              <a:rPr lang="en-US" altLang="ko-KR" sz="1400" dirty="0"/>
              <a:t>*"The Sorcerer's Apprentice" (German: "Der </a:t>
            </a:r>
            <a:r>
              <a:rPr lang="en-US" altLang="ko-KR" sz="1400" dirty="0" err="1"/>
              <a:t>Zauberlehrling</a:t>
            </a:r>
            <a:r>
              <a:rPr lang="en-US" altLang="ko-KR" sz="1400" dirty="0"/>
              <a:t>") is a poem by Johann Wolfgang von Goethe written in 1797. </a:t>
            </a:r>
          </a:p>
          <a:p>
            <a:pPr marL="114300" indent="0">
              <a:buNone/>
            </a:pPr>
            <a:endParaRPr lang="en-US" altLang="ko-KR" sz="1400" dirty="0"/>
          </a:p>
          <a:p>
            <a:pPr marL="114300" indent="0">
              <a:buNone/>
            </a:pPr>
            <a:r>
              <a:rPr lang="en-US" altLang="ko-KR" sz="1400" dirty="0"/>
              <a:t>*"The Bower of Bliss" in Spenser's "The Faerie </a:t>
            </a:r>
            <a:r>
              <a:rPr lang="en-US" altLang="ko-KR" sz="1400" dirty="0" err="1"/>
              <a:t>Queene</a:t>
            </a:r>
            <a:r>
              <a:rPr lang="en-US" altLang="ko-KR" sz="1400" dirty="0"/>
              <a:t>" (canto xii, 38-87) is an earthly paradise of sensual joys.</a:t>
            </a:r>
          </a:p>
          <a:p>
            <a:pPr marL="114300" indent="0">
              <a:buNone/>
            </a:pPr>
            <a:endParaRPr lang="ko-KR" altLang="en-US" sz="1400" dirty="0"/>
          </a:p>
        </p:txBody>
      </p:sp>
      <p:sp>
        <p:nvSpPr>
          <p:cNvPr id="4" name="내용 개체 틀 3">
            <a:extLst>
              <a:ext uri="{FF2B5EF4-FFF2-40B4-BE49-F238E27FC236}">
                <a16:creationId xmlns:a16="http://schemas.microsoft.com/office/drawing/2014/main" id="{EA5736DB-ED45-4A72-A294-6B813F20E168}"/>
              </a:ext>
            </a:extLst>
          </p:cNvPr>
          <p:cNvSpPr>
            <a:spLocks noGrp="1"/>
          </p:cNvSpPr>
          <p:nvPr>
            <p:ph sz="half" idx="2"/>
          </p:nvPr>
        </p:nvSpPr>
        <p:spPr/>
        <p:txBody>
          <a:bodyPr>
            <a:normAutofit/>
          </a:bodyPr>
          <a:lstStyle/>
          <a:p>
            <a:pPr marL="114300" indent="0">
              <a:buNone/>
            </a:pPr>
            <a:r>
              <a:rPr lang="ko-KR" altLang="en-US" sz="1200" dirty="0"/>
              <a:t>이성이 마치 마법사의 제자가 스스로 마법사가 되어보려고</a:t>
            </a:r>
            <a:endParaRPr lang="en-US" altLang="ko-KR" sz="1200" dirty="0"/>
          </a:p>
          <a:p>
            <a:pPr marL="114300" indent="0">
              <a:buNone/>
            </a:pPr>
            <a:r>
              <a:rPr lang="ko-KR" altLang="en-US" sz="1200" dirty="0"/>
              <a:t>자기 권리를 한껏 주장하는 것 같았고</a:t>
            </a:r>
            <a:r>
              <a:rPr lang="en-US" altLang="ko-KR" sz="1200" dirty="0"/>
              <a:t>, </a:t>
            </a:r>
          </a:p>
          <a:p>
            <a:pPr marL="114300" indent="0">
              <a:buNone/>
            </a:pPr>
            <a:r>
              <a:rPr lang="ko-KR" altLang="en-US" sz="1200" dirty="0"/>
              <a:t>그렇게 해서 그 당시 자신의 이름을 걸고 진행되던 일들을 도우려고 하는 것 같았다</a:t>
            </a:r>
            <a:r>
              <a:rPr lang="en-US" altLang="ko-KR" sz="1200" dirty="0"/>
              <a:t>!</a:t>
            </a:r>
          </a:p>
          <a:p>
            <a:pPr marL="114300" indent="0">
              <a:buNone/>
            </a:pPr>
            <a:r>
              <a:rPr lang="ko-KR" altLang="en-US" sz="1200" dirty="0"/>
              <a:t>특혜 받은 특별한 곳들 만이 아니라 </a:t>
            </a:r>
            <a:endParaRPr lang="en-US" altLang="ko-KR" sz="1200" dirty="0"/>
          </a:p>
          <a:p>
            <a:pPr marL="114300" indent="0">
              <a:buNone/>
            </a:pPr>
            <a:r>
              <a:rPr lang="ko-KR" altLang="en-US" sz="1200" dirty="0"/>
              <a:t>전 세계가 아름다운 약속의 땅이 되어</a:t>
            </a:r>
            <a:r>
              <a:rPr lang="en-US" altLang="ko-KR" sz="1200" dirty="0"/>
              <a:t>, </a:t>
            </a:r>
          </a:p>
          <a:p>
            <a:pPr marL="114300" indent="0">
              <a:buNone/>
            </a:pPr>
            <a:r>
              <a:rPr lang="ko-KR" altLang="en-US" sz="1200" dirty="0"/>
              <a:t>이미 만개한 장미 위에 또 다른 봉우리를 맺어 놓았다</a:t>
            </a:r>
            <a:r>
              <a:rPr lang="en-US" altLang="ko-KR" sz="1200" dirty="0"/>
              <a:t>.</a:t>
            </a:r>
          </a:p>
          <a:p>
            <a:pPr marL="114300" indent="0">
              <a:buNone/>
            </a:pPr>
            <a:r>
              <a:rPr lang="ko-KR" altLang="en-US" sz="1200" dirty="0"/>
              <a:t>마치 어떤 순간에는 온 천지가 천국의 정자가 된 </a:t>
            </a:r>
            <a:r>
              <a:rPr lang="ko-KR" altLang="en-US" sz="1200" dirty="0" err="1"/>
              <a:t>것같았다</a:t>
            </a:r>
            <a:r>
              <a:rPr lang="en-US" altLang="ko-KR" sz="1200" dirty="0"/>
              <a:t>. </a:t>
            </a:r>
            <a:endParaRPr lang="ko-KR" altLang="en-US" sz="1200" dirty="0"/>
          </a:p>
        </p:txBody>
      </p:sp>
      <p:sp>
        <p:nvSpPr>
          <p:cNvPr id="5" name="바닥글 개체 틀 4">
            <a:extLst>
              <a:ext uri="{FF2B5EF4-FFF2-40B4-BE49-F238E27FC236}">
                <a16:creationId xmlns:a16="http://schemas.microsoft.com/office/drawing/2014/main" id="{1479E3A6-17E8-4DBD-881C-FD6268BAC5A6}"/>
              </a:ext>
            </a:extLst>
          </p:cNvPr>
          <p:cNvSpPr>
            <a:spLocks noGrp="1"/>
          </p:cNvSpPr>
          <p:nvPr>
            <p:ph type="ftr" sz="quarter" idx="11"/>
          </p:nvPr>
        </p:nvSpPr>
        <p:spPr/>
        <p:txBody>
          <a:bodyPr/>
          <a:lstStyle/>
          <a:p>
            <a:r>
              <a:rPr lang="en-US" altLang="ko-KR"/>
              <a:t>Romanticism and Modern Literature Lecture Slides 1</a:t>
            </a:r>
            <a:endParaRPr lang="ko-KR" altLang="en-US"/>
          </a:p>
        </p:txBody>
      </p:sp>
      <p:sp>
        <p:nvSpPr>
          <p:cNvPr id="6" name="슬라이드 번호 개체 틀 5">
            <a:extLst>
              <a:ext uri="{FF2B5EF4-FFF2-40B4-BE49-F238E27FC236}">
                <a16:creationId xmlns:a16="http://schemas.microsoft.com/office/drawing/2014/main" id="{DE6C3269-037D-4DA7-9C64-3D6F5A787A01}"/>
              </a:ext>
            </a:extLst>
          </p:cNvPr>
          <p:cNvSpPr>
            <a:spLocks noGrp="1"/>
          </p:cNvSpPr>
          <p:nvPr>
            <p:ph type="sldNum" sz="quarter" idx="12"/>
          </p:nvPr>
        </p:nvSpPr>
        <p:spPr/>
        <p:txBody>
          <a:bodyPr/>
          <a:lstStyle/>
          <a:p>
            <a:fld id="{96AE8626-6B75-4DC1-AB4B-E3D39A80A6F7}" type="slidenum">
              <a:rPr lang="ko-KR" altLang="en-US" smtClean="0"/>
              <a:t>3</a:t>
            </a:fld>
            <a:endParaRPr lang="ko-KR" altLang="en-US"/>
          </a:p>
        </p:txBody>
      </p:sp>
    </p:spTree>
    <p:extLst>
      <p:ext uri="{BB962C8B-B14F-4D97-AF65-F5344CB8AC3E}">
        <p14:creationId xmlns:p14="http://schemas.microsoft.com/office/powerpoint/2010/main" val="3015425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6F89889-8383-4471-997C-75A7ADF6BF39}"/>
              </a:ext>
            </a:extLst>
          </p:cNvPr>
          <p:cNvSpPr>
            <a:spLocks noGrp="1"/>
          </p:cNvSpPr>
          <p:nvPr>
            <p:ph type="title"/>
          </p:nvPr>
        </p:nvSpPr>
        <p:spPr/>
        <p:txBody>
          <a:bodyPr/>
          <a:lstStyle/>
          <a:p>
            <a:r>
              <a:rPr lang="en-US" altLang="ko-KR" sz="3600" dirty="0"/>
              <a:t>Eugène Delacroix, “Liberty leading the People”(1830)</a:t>
            </a:r>
            <a:endParaRPr lang="ko-KR" altLang="en-US" sz="3600" dirty="0"/>
          </a:p>
        </p:txBody>
      </p:sp>
      <p:pic>
        <p:nvPicPr>
          <p:cNvPr id="7" name="내용 개체 틀 6">
            <a:extLst>
              <a:ext uri="{FF2B5EF4-FFF2-40B4-BE49-F238E27FC236}">
                <a16:creationId xmlns:a16="http://schemas.microsoft.com/office/drawing/2014/main" id="{B099FD88-749E-40E5-8A6C-D826BB467F5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656" y="1760722"/>
            <a:ext cx="5688631" cy="4564238"/>
          </a:xfrm>
        </p:spPr>
      </p:pic>
      <p:sp>
        <p:nvSpPr>
          <p:cNvPr id="3" name="바닥글 개체 틀 2">
            <a:extLst>
              <a:ext uri="{FF2B5EF4-FFF2-40B4-BE49-F238E27FC236}">
                <a16:creationId xmlns:a16="http://schemas.microsoft.com/office/drawing/2014/main" id="{7D071784-3409-4720-A8A6-C861E994D7D2}"/>
              </a:ext>
            </a:extLst>
          </p:cNvPr>
          <p:cNvSpPr>
            <a:spLocks noGrp="1"/>
          </p:cNvSpPr>
          <p:nvPr>
            <p:ph type="ftr" sz="quarter" idx="11"/>
          </p:nvPr>
        </p:nvSpPr>
        <p:spPr/>
        <p:txBody>
          <a:bodyPr/>
          <a:lstStyle/>
          <a:p>
            <a:r>
              <a:rPr lang="en-US" altLang="ko-KR"/>
              <a:t>Romanticism and Modern Literature Lecture Slides 1</a:t>
            </a:r>
            <a:endParaRPr lang="ko-KR" altLang="en-US"/>
          </a:p>
        </p:txBody>
      </p:sp>
      <p:sp>
        <p:nvSpPr>
          <p:cNvPr id="4" name="슬라이드 번호 개체 틀 3">
            <a:extLst>
              <a:ext uri="{FF2B5EF4-FFF2-40B4-BE49-F238E27FC236}">
                <a16:creationId xmlns:a16="http://schemas.microsoft.com/office/drawing/2014/main" id="{48EE8897-5BC3-462C-ADE7-0F3133A832F8}"/>
              </a:ext>
            </a:extLst>
          </p:cNvPr>
          <p:cNvSpPr>
            <a:spLocks noGrp="1"/>
          </p:cNvSpPr>
          <p:nvPr>
            <p:ph type="sldNum" sz="quarter" idx="12"/>
          </p:nvPr>
        </p:nvSpPr>
        <p:spPr/>
        <p:txBody>
          <a:bodyPr/>
          <a:lstStyle/>
          <a:p>
            <a:fld id="{96AE8626-6B75-4DC1-AB4B-E3D39A80A6F7}" type="slidenum">
              <a:rPr lang="ko-KR" altLang="en-US" smtClean="0"/>
              <a:t>4</a:t>
            </a:fld>
            <a:endParaRPr lang="ko-KR" altLang="en-US"/>
          </a:p>
        </p:txBody>
      </p:sp>
    </p:spTree>
    <p:extLst>
      <p:ext uri="{BB962C8B-B14F-4D97-AF65-F5344CB8AC3E}">
        <p14:creationId xmlns:p14="http://schemas.microsoft.com/office/powerpoint/2010/main" val="3598790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4F571D7-2C51-418C-B98A-A4C8520FDDCB}"/>
              </a:ext>
            </a:extLst>
          </p:cNvPr>
          <p:cNvSpPr>
            <a:spLocks noGrp="1"/>
          </p:cNvSpPr>
          <p:nvPr>
            <p:ph type="title"/>
          </p:nvPr>
        </p:nvSpPr>
        <p:spPr/>
        <p:txBody>
          <a:bodyPr/>
          <a:lstStyle/>
          <a:p>
            <a:r>
              <a:rPr lang="en-US" altLang="ko-KR" sz="3600" dirty="0"/>
              <a:t>The</a:t>
            </a:r>
            <a:r>
              <a:rPr lang="ko-KR" altLang="en-US" sz="3600" dirty="0"/>
              <a:t> </a:t>
            </a:r>
            <a:r>
              <a:rPr lang="en-US" altLang="ko-KR" sz="3600" dirty="0"/>
              <a:t>Romantic</a:t>
            </a:r>
            <a:r>
              <a:rPr lang="ko-KR" altLang="en-US" sz="3600" dirty="0"/>
              <a:t> </a:t>
            </a:r>
            <a:r>
              <a:rPr lang="en-US" altLang="ko-KR" sz="3600" dirty="0"/>
              <a:t>Period:</a:t>
            </a:r>
            <a:r>
              <a:rPr lang="ko-KR" altLang="en-US" sz="3600" dirty="0"/>
              <a:t> </a:t>
            </a:r>
            <a:r>
              <a:rPr lang="en-US" altLang="ko-KR" sz="3600" dirty="0"/>
              <a:t>1785-1830(Norton Introduction)</a:t>
            </a:r>
            <a:endParaRPr lang="ko-KR" altLang="en-US" sz="3600" dirty="0"/>
          </a:p>
        </p:txBody>
      </p:sp>
      <p:sp>
        <p:nvSpPr>
          <p:cNvPr id="3" name="내용 개체 틀 2">
            <a:extLst>
              <a:ext uri="{FF2B5EF4-FFF2-40B4-BE49-F238E27FC236}">
                <a16:creationId xmlns:a16="http://schemas.microsoft.com/office/drawing/2014/main" id="{94AEB2C4-73AA-4EEC-9FA9-7270B32DCF9D}"/>
              </a:ext>
            </a:extLst>
          </p:cNvPr>
          <p:cNvSpPr>
            <a:spLocks noGrp="1"/>
          </p:cNvSpPr>
          <p:nvPr>
            <p:ph idx="1"/>
          </p:nvPr>
        </p:nvSpPr>
        <p:spPr>
          <a:xfrm>
            <a:off x="683568" y="1916832"/>
            <a:ext cx="7620000" cy="4800600"/>
          </a:xfrm>
        </p:spPr>
        <p:txBody>
          <a:bodyPr>
            <a:normAutofit fontScale="85000" lnSpcReduction="20000"/>
          </a:bodyPr>
          <a:lstStyle/>
          <a:p>
            <a:pPr marL="114300" indent="0">
              <a:buNone/>
            </a:pPr>
            <a:r>
              <a:rPr lang="en-US" altLang="ko-KR" dirty="0"/>
              <a:t>1789—1815: Revolutionary and Napoleonic period in France.</a:t>
            </a:r>
          </a:p>
          <a:p>
            <a:pPr marL="114300" indent="0">
              <a:buNone/>
            </a:pPr>
            <a:r>
              <a:rPr lang="en-US" altLang="ko-KR" dirty="0"/>
              <a:t>1789: The Revolution begins with the assembly of the States General in May and the storming of the Bastille on July 14.</a:t>
            </a:r>
          </a:p>
          <a:p>
            <a:pPr marL="114300" indent="0">
              <a:buNone/>
            </a:pPr>
            <a:r>
              <a:rPr lang="en-US" altLang="ko-KR" dirty="0"/>
              <a:t>1793: King Louis XVI executed; England joins the alliance against France.</a:t>
            </a:r>
          </a:p>
          <a:p>
            <a:pPr marL="114300" indent="0">
              <a:buNone/>
            </a:pPr>
            <a:r>
              <a:rPr lang="en-US" altLang="ko-KR" dirty="0"/>
              <a:t>1793—94: The Reign of Terror under Robespierre.</a:t>
            </a:r>
          </a:p>
          <a:p>
            <a:pPr marL="114300" indent="0">
              <a:buNone/>
            </a:pPr>
            <a:r>
              <a:rPr lang="en-US" altLang="ko-KR" dirty="0"/>
              <a:t>1804: Napoleon crowned emperor.</a:t>
            </a:r>
          </a:p>
          <a:p>
            <a:pPr marL="114300" indent="0">
              <a:buNone/>
            </a:pPr>
            <a:r>
              <a:rPr lang="en-US" altLang="ko-KR" dirty="0"/>
              <a:t>1807: British slave trade outlawed (slavery abolished throughout the empire, including the West Indies, twenty-six years later).</a:t>
            </a:r>
          </a:p>
          <a:p>
            <a:pPr marL="114300" indent="0">
              <a:buNone/>
            </a:pPr>
            <a:r>
              <a:rPr lang="en-US" altLang="ko-KR" dirty="0"/>
              <a:t>1811—20: The Regency—George, Prince of Wales, acts as regent for George III, who has been declared incurably insane.</a:t>
            </a:r>
          </a:p>
          <a:p>
            <a:pPr marL="114300" indent="0">
              <a:buNone/>
            </a:pPr>
            <a:r>
              <a:rPr lang="en-US" altLang="ko-KR" dirty="0"/>
              <a:t>1815: Napoleon defeated at Waterloo.</a:t>
            </a:r>
          </a:p>
          <a:p>
            <a:pPr marL="114300" indent="0">
              <a:buNone/>
            </a:pPr>
            <a:r>
              <a:rPr lang="en-US" altLang="ko-KR" dirty="0"/>
              <a:t>1819: Peterloo Massacre.</a:t>
            </a:r>
          </a:p>
          <a:p>
            <a:pPr marL="114300" indent="0">
              <a:buNone/>
            </a:pPr>
            <a:r>
              <a:rPr lang="en-US" altLang="ko-KR" dirty="0"/>
              <a:t>1820: Accession of George IV.</a:t>
            </a:r>
          </a:p>
          <a:p>
            <a:pPr marL="114300" indent="0">
              <a:buNone/>
            </a:pPr>
            <a:r>
              <a:rPr lang="en-US" altLang="ko-KR" dirty="0"/>
              <a:t>1829: The Catholic Relief Act is passed.</a:t>
            </a:r>
          </a:p>
          <a:p>
            <a:pPr marL="114300" indent="0">
              <a:buNone/>
            </a:pPr>
            <a:r>
              <a:rPr lang="en-US" altLang="ko-KR" dirty="0"/>
              <a:t>1830: King George IV dies and Willian IV ascends.</a:t>
            </a:r>
          </a:p>
          <a:p>
            <a:pPr marL="114300" indent="0">
              <a:buNone/>
            </a:pPr>
            <a:r>
              <a:rPr lang="en-US" altLang="ko-KR" dirty="0"/>
              <a:t>1832: The Great Reform Act is passed.</a:t>
            </a:r>
          </a:p>
          <a:p>
            <a:pPr marL="114300" indent="0">
              <a:buNone/>
            </a:pPr>
            <a:r>
              <a:rPr lang="en-US" altLang="ko-KR" dirty="0"/>
              <a:t>1837: Queen Victoria ascends.</a:t>
            </a:r>
            <a:endParaRPr lang="ko-KR" altLang="en-US" dirty="0"/>
          </a:p>
        </p:txBody>
      </p:sp>
      <p:sp>
        <p:nvSpPr>
          <p:cNvPr id="4" name="바닥글 개체 틀 3">
            <a:extLst>
              <a:ext uri="{FF2B5EF4-FFF2-40B4-BE49-F238E27FC236}">
                <a16:creationId xmlns:a16="http://schemas.microsoft.com/office/drawing/2014/main" id="{92365E12-8D1A-40FC-AFFC-B8EE036277D8}"/>
              </a:ext>
            </a:extLst>
          </p:cNvPr>
          <p:cNvSpPr>
            <a:spLocks noGrp="1"/>
          </p:cNvSpPr>
          <p:nvPr>
            <p:ph type="ftr" sz="quarter" idx="11"/>
          </p:nvPr>
        </p:nvSpPr>
        <p:spPr/>
        <p:txBody>
          <a:bodyPr/>
          <a:lstStyle/>
          <a:p>
            <a:r>
              <a:rPr lang="en-US" altLang="ko-KR"/>
              <a:t>Romanticism and Modern Literature Lecture Slides 1</a:t>
            </a:r>
            <a:endParaRPr lang="ko-KR" altLang="en-US"/>
          </a:p>
        </p:txBody>
      </p:sp>
      <p:sp>
        <p:nvSpPr>
          <p:cNvPr id="5" name="슬라이드 번호 개체 틀 4">
            <a:extLst>
              <a:ext uri="{FF2B5EF4-FFF2-40B4-BE49-F238E27FC236}">
                <a16:creationId xmlns:a16="http://schemas.microsoft.com/office/drawing/2014/main" id="{A102FC34-8FB1-44F1-97F3-E0BE4A435A72}"/>
              </a:ext>
            </a:extLst>
          </p:cNvPr>
          <p:cNvSpPr>
            <a:spLocks noGrp="1"/>
          </p:cNvSpPr>
          <p:nvPr>
            <p:ph type="sldNum" sz="quarter" idx="12"/>
          </p:nvPr>
        </p:nvSpPr>
        <p:spPr/>
        <p:txBody>
          <a:bodyPr/>
          <a:lstStyle/>
          <a:p>
            <a:fld id="{96AE8626-6B75-4DC1-AB4B-E3D39A80A6F7}" type="slidenum">
              <a:rPr lang="ko-KR" altLang="en-US" smtClean="0"/>
              <a:t>5</a:t>
            </a:fld>
            <a:endParaRPr lang="ko-KR" altLang="en-US"/>
          </a:p>
        </p:txBody>
      </p:sp>
    </p:spTree>
    <p:extLst>
      <p:ext uri="{BB962C8B-B14F-4D97-AF65-F5344CB8AC3E}">
        <p14:creationId xmlns:p14="http://schemas.microsoft.com/office/powerpoint/2010/main" val="1096725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DC9D415-398A-40EE-8548-2944D13348F9}"/>
              </a:ext>
            </a:extLst>
          </p:cNvPr>
          <p:cNvSpPr>
            <a:spLocks noGrp="1"/>
          </p:cNvSpPr>
          <p:nvPr>
            <p:ph type="title"/>
          </p:nvPr>
        </p:nvSpPr>
        <p:spPr/>
        <p:txBody>
          <a:bodyPr/>
          <a:lstStyle/>
          <a:p>
            <a:r>
              <a:rPr lang="en-US" altLang="ko-KR" sz="2800" dirty="0"/>
              <a:t>The Romantic Period: 1785-1830(Major Romantics)</a:t>
            </a:r>
            <a:endParaRPr lang="ko-KR" altLang="en-US" sz="2800" dirty="0"/>
          </a:p>
        </p:txBody>
      </p:sp>
      <p:sp>
        <p:nvSpPr>
          <p:cNvPr id="3" name="내용 개체 틀 2">
            <a:extLst>
              <a:ext uri="{FF2B5EF4-FFF2-40B4-BE49-F238E27FC236}">
                <a16:creationId xmlns:a16="http://schemas.microsoft.com/office/drawing/2014/main" id="{1BDF8240-741B-4BBE-A51C-58A43420267C}"/>
              </a:ext>
            </a:extLst>
          </p:cNvPr>
          <p:cNvSpPr>
            <a:spLocks noGrp="1"/>
          </p:cNvSpPr>
          <p:nvPr>
            <p:ph sz="half" idx="1"/>
          </p:nvPr>
        </p:nvSpPr>
        <p:spPr/>
        <p:txBody>
          <a:bodyPr>
            <a:normAutofit fontScale="47500" lnSpcReduction="20000"/>
          </a:bodyPr>
          <a:lstStyle/>
          <a:p>
            <a:pPr marL="114300" indent="0">
              <a:buNone/>
            </a:pPr>
            <a:r>
              <a:rPr lang="en-US" altLang="ko-KR" dirty="0"/>
              <a:t>1757: Blake born</a:t>
            </a:r>
          </a:p>
          <a:p>
            <a:pPr marL="114300" indent="0">
              <a:buNone/>
            </a:pPr>
            <a:endParaRPr lang="en-US" altLang="ko-KR" dirty="0"/>
          </a:p>
          <a:p>
            <a:pPr marL="114300" indent="0">
              <a:buNone/>
            </a:pPr>
            <a:r>
              <a:rPr lang="en-US" altLang="ko-KR" dirty="0"/>
              <a:t>1770: Wordsworth born</a:t>
            </a:r>
          </a:p>
          <a:p>
            <a:pPr marL="114300" indent="0">
              <a:buNone/>
            </a:pPr>
            <a:endParaRPr lang="en-US" altLang="ko-KR" dirty="0"/>
          </a:p>
          <a:p>
            <a:pPr marL="114300" indent="0">
              <a:buNone/>
            </a:pPr>
            <a:r>
              <a:rPr lang="en-US" altLang="ko-KR" dirty="0"/>
              <a:t>1772: Coleridge born</a:t>
            </a:r>
          </a:p>
          <a:p>
            <a:pPr marL="114300" indent="0">
              <a:buNone/>
            </a:pPr>
            <a:endParaRPr lang="en-US" altLang="ko-KR" dirty="0"/>
          </a:p>
          <a:p>
            <a:pPr marL="114300" indent="0">
              <a:buNone/>
            </a:pPr>
            <a:r>
              <a:rPr lang="en-US" altLang="ko-KR" dirty="0"/>
              <a:t>1788: Byron born</a:t>
            </a:r>
          </a:p>
          <a:p>
            <a:pPr marL="114300" indent="0">
              <a:buNone/>
            </a:pPr>
            <a:endParaRPr lang="en-US" altLang="ko-KR" dirty="0"/>
          </a:p>
          <a:p>
            <a:pPr marL="114300" indent="0">
              <a:buNone/>
            </a:pPr>
            <a:r>
              <a:rPr lang="en-US" altLang="ko-KR" dirty="0"/>
              <a:t>1789-1815: Revolutionary and Napoleonic period in France</a:t>
            </a:r>
          </a:p>
          <a:p>
            <a:pPr marL="114300" indent="0">
              <a:buNone/>
            </a:pPr>
            <a:endParaRPr lang="en-US" altLang="ko-KR" dirty="0"/>
          </a:p>
          <a:p>
            <a:pPr marL="114300" indent="0">
              <a:buNone/>
            </a:pPr>
            <a:r>
              <a:rPr lang="en-US" altLang="ko-KR" dirty="0"/>
              <a:t>1789: The Revolution begins with the assembly of the States-General in May and the storming of the Bastille on July 14.</a:t>
            </a:r>
          </a:p>
          <a:p>
            <a:pPr marL="114300" indent="0">
              <a:buNone/>
            </a:pPr>
            <a:endParaRPr lang="en-US" altLang="ko-KR" dirty="0"/>
          </a:p>
          <a:p>
            <a:pPr marL="114300" indent="0">
              <a:buNone/>
            </a:pPr>
            <a:r>
              <a:rPr lang="en-US" altLang="ko-KR" dirty="0"/>
              <a:t>1792: Shelley born</a:t>
            </a:r>
          </a:p>
          <a:p>
            <a:pPr marL="114300" indent="0">
              <a:buNone/>
            </a:pPr>
            <a:endParaRPr lang="en-US" altLang="ko-KR" dirty="0"/>
          </a:p>
          <a:p>
            <a:pPr marL="114300" indent="0">
              <a:buNone/>
            </a:pPr>
            <a:r>
              <a:rPr lang="en-US" altLang="ko-KR" dirty="0"/>
              <a:t>1793: King Louis XVI executed: England joins the alliance against France.</a:t>
            </a:r>
          </a:p>
          <a:p>
            <a:pPr marL="114300" indent="0">
              <a:buNone/>
            </a:pPr>
            <a:endParaRPr lang="en-US" altLang="ko-KR" dirty="0"/>
          </a:p>
          <a:p>
            <a:pPr marL="114300" indent="0">
              <a:buNone/>
            </a:pPr>
            <a:r>
              <a:rPr lang="en-US" altLang="ko-KR" dirty="0"/>
              <a:t>1793-94: The Reign of Terror under Robespierre.</a:t>
            </a:r>
          </a:p>
          <a:p>
            <a:pPr marL="114300" indent="0">
              <a:buNone/>
            </a:pPr>
            <a:endParaRPr lang="en-US" altLang="ko-KR" dirty="0"/>
          </a:p>
        </p:txBody>
      </p:sp>
      <p:sp>
        <p:nvSpPr>
          <p:cNvPr id="4" name="내용 개체 틀 3">
            <a:extLst>
              <a:ext uri="{FF2B5EF4-FFF2-40B4-BE49-F238E27FC236}">
                <a16:creationId xmlns:a16="http://schemas.microsoft.com/office/drawing/2014/main" id="{424B473D-F389-4B4F-999F-A9682DD8EB48}"/>
              </a:ext>
            </a:extLst>
          </p:cNvPr>
          <p:cNvSpPr>
            <a:spLocks noGrp="1"/>
          </p:cNvSpPr>
          <p:nvPr>
            <p:ph sz="half" idx="2"/>
          </p:nvPr>
        </p:nvSpPr>
        <p:spPr/>
        <p:txBody>
          <a:bodyPr>
            <a:normAutofit fontScale="47500" lnSpcReduction="20000"/>
          </a:bodyPr>
          <a:lstStyle/>
          <a:p>
            <a:pPr marL="114300" indent="0">
              <a:buNone/>
            </a:pPr>
            <a:r>
              <a:rPr lang="en-US" altLang="ko-KR" dirty="0"/>
              <a:t>1795: Keats born</a:t>
            </a:r>
          </a:p>
          <a:p>
            <a:pPr marL="114300" indent="0">
              <a:buNone/>
            </a:pPr>
            <a:endParaRPr lang="en-US" altLang="ko-KR" dirty="0"/>
          </a:p>
          <a:p>
            <a:pPr marL="114300" indent="0">
              <a:buNone/>
            </a:pPr>
            <a:r>
              <a:rPr lang="en-US" altLang="ko-KR" dirty="0"/>
              <a:t>1804: Napoleon crowned emperor.-</a:t>
            </a:r>
          </a:p>
          <a:p>
            <a:pPr marL="114300" indent="0">
              <a:buNone/>
            </a:pPr>
            <a:endParaRPr lang="en-US" altLang="ko-KR" dirty="0"/>
          </a:p>
          <a:p>
            <a:pPr marL="114300" indent="0">
              <a:buNone/>
            </a:pPr>
            <a:r>
              <a:rPr lang="en-US" altLang="ko-KR" dirty="0"/>
              <a:t>1815: Napoleon defeated at Waterloo</a:t>
            </a:r>
          </a:p>
          <a:p>
            <a:pPr marL="114300" indent="0">
              <a:buNone/>
            </a:pPr>
            <a:endParaRPr lang="en-US" altLang="ko-KR" dirty="0"/>
          </a:p>
          <a:p>
            <a:pPr marL="114300" indent="0">
              <a:buNone/>
            </a:pPr>
            <a:r>
              <a:rPr lang="en-US" altLang="ko-KR" dirty="0"/>
              <a:t>1821: Keats died</a:t>
            </a:r>
          </a:p>
          <a:p>
            <a:pPr marL="114300" indent="0">
              <a:buNone/>
            </a:pPr>
            <a:endParaRPr lang="en-US" altLang="ko-KR" dirty="0"/>
          </a:p>
          <a:p>
            <a:pPr marL="114300" indent="0">
              <a:buNone/>
            </a:pPr>
            <a:r>
              <a:rPr lang="en-US" altLang="ko-KR" dirty="0"/>
              <a:t>1822: Shelley died</a:t>
            </a:r>
          </a:p>
          <a:p>
            <a:pPr marL="114300" indent="0">
              <a:buNone/>
            </a:pPr>
            <a:endParaRPr lang="en-US" altLang="ko-KR" dirty="0"/>
          </a:p>
          <a:p>
            <a:pPr marL="114300" indent="0">
              <a:buNone/>
            </a:pPr>
            <a:r>
              <a:rPr lang="en-US" altLang="ko-KR" dirty="0"/>
              <a:t>1824: Byron died</a:t>
            </a:r>
          </a:p>
          <a:p>
            <a:pPr marL="114300" indent="0">
              <a:buNone/>
            </a:pPr>
            <a:endParaRPr lang="en-US" altLang="ko-KR" dirty="0"/>
          </a:p>
          <a:p>
            <a:pPr marL="114300" indent="0">
              <a:buNone/>
            </a:pPr>
            <a:r>
              <a:rPr lang="en-US" altLang="ko-KR" dirty="0"/>
              <a:t>1827: Blake died</a:t>
            </a:r>
          </a:p>
          <a:p>
            <a:pPr marL="114300" indent="0">
              <a:buNone/>
            </a:pPr>
            <a:endParaRPr lang="en-US" altLang="ko-KR" dirty="0"/>
          </a:p>
          <a:p>
            <a:pPr marL="114300" indent="0">
              <a:buNone/>
            </a:pPr>
            <a:r>
              <a:rPr lang="en-US" altLang="ko-KR" dirty="0"/>
              <a:t>1834: Coleridge died</a:t>
            </a:r>
          </a:p>
          <a:p>
            <a:pPr marL="114300" indent="0">
              <a:buNone/>
            </a:pPr>
            <a:endParaRPr lang="en-US" altLang="ko-KR" dirty="0"/>
          </a:p>
          <a:p>
            <a:pPr marL="114300" indent="0">
              <a:buNone/>
            </a:pPr>
            <a:r>
              <a:rPr lang="en-US" altLang="ko-KR" dirty="0"/>
              <a:t>1850: Wordsworth died</a:t>
            </a:r>
            <a:endParaRPr lang="ko-KR" altLang="en-US" dirty="0"/>
          </a:p>
        </p:txBody>
      </p:sp>
      <p:sp>
        <p:nvSpPr>
          <p:cNvPr id="5" name="바닥글 개체 틀 4">
            <a:extLst>
              <a:ext uri="{FF2B5EF4-FFF2-40B4-BE49-F238E27FC236}">
                <a16:creationId xmlns:a16="http://schemas.microsoft.com/office/drawing/2014/main" id="{C94551E5-5E60-4229-B843-3A379EB6CDAE}"/>
              </a:ext>
            </a:extLst>
          </p:cNvPr>
          <p:cNvSpPr>
            <a:spLocks noGrp="1"/>
          </p:cNvSpPr>
          <p:nvPr>
            <p:ph type="ftr" sz="quarter" idx="11"/>
          </p:nvPr>
        </p:nvSpPr>
        <p:spPr/>
        <p:txBody>
          <a:bodyPr/>
          <a:lstStyle/>
          <a:p>
            <a:r>
              <a:rPr lang="en-US" altLang="ko-KR"/>
              <a:t>Romanticism and Modern Literature Lecture Slides 1</a:t>
            </a:r>
            <a:endParaRPr lang="ko-KR" altLang="en-US"/>
          </a:p>
        </p:txBody>
      </p:sp>
      <p:sp>
        <p:nvSpPr>
          <p:cNvPr id="6" name="슬라이드 번호 개체 틀 5">
            <a:extLst>
              <a:ext uri="{FF2B5EF4-FFF2-40B4-BE49-F238E27FC236}">
                <a16:creationId xmlns:a16="http://schemas.microsoft.com/office/drawing/2014/main" id="{200E84DC-D53E-4E06-9E63-C684F510D7F4}"/>
              </a:ext>
            </a:extLst>
          </p:cNvPr>
          <p:cNvSpPr>
            <a:spLocks noGrp="1"/>
          </p:cNvSpPr>
          <p:nvPr>
            <p:ph type="sldNum" sz="quarter" idx="12"/>
          </p:nvPr>
        </p:nvSpPr>
        <p:spPr/>
        <p:txBody>
          <a:bodyPr/>
          <a:lstStyle/>
          <a:p>
            <a:fld id="{96AE8626-6B75-4DC1-AB4B-E3D39A80A6F7}" type="slidenum">
              <a:rPr lang="ko-KR" altLang="en-US" smtClean="0"/>
              <a:t>6</a:t>
            </a:fld>
            <a:endParaRPr lang="ko-KR" altLang="en-US"/>
          </a:p>
        </p:txBody>
      </p:sp>
    </p:spTree>
    <p:extLst>
      <p:ext uri="{BB962C8B-B14F-4D97-AF65-F5344CB8AC3E}">
        <p14:creationId xmlns:p14="http://schemas.microsoft.com/office/powerpoint/2010/main" val="3396820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a:extLst>
              <a:ext uri="{FF2B5EF4-FFF2-40B4-BE49-F238E27FC236}">
                <a16:creationId xmlns:a16="http://schemas.microsoft.com/office/drawing/2014/main" id="{B79C7EEF-076D-4714-BEBD-25A7347876D9}"/>
              </a:ext>
            </a:extLst>
          </p:cNvPr>
          <p:cNvSpPr>
            <a:spLocks noGrp="1"/>
          </p:cNvSpPr>
          <p:nvPr>
            <p:ph type="title"/>
          </p:nvPr>
        </p:nvSpPr>
        <p:spPr/>
        <p:txBody>
          <a:bodyPr/>
          <a:lstStyle/>
          <a:p>
            <a:r>
              <a:rPr lang="en-US" altLang="ko-KR" sz="3600" dirty="0"/>
              <a:t>“The Romantics”(a British Library Article by Stephanie Forward) </a:t>
            </a:r>
            <a:endParaRPr lang="ko-KR" altLang="en-US" sz="3600" dirty="0"/>
          </a:p>
        </p:txBody>
      </p:sp>
      <p:sp>
        <p:nvSpPr>
          <p:cNvPr id="6" name="내용 개체 틀 5">
            <a:extLst>
              <a:ext uri="{FF2B5EF4-FFF2-40B4-BE49-F238E27FC236}">
                <a16:creationId xmlns:a16="http://schemas.microsoft.com/office/drawing/2014/main" id="{A7CB8ACD-F384-4892-9B51-B3D6E62C0606}"/>
              </a:ext>
            </a:extLst>
          </p:cNvPr>
          <p:cNvSpPr>
            <a:spLocks noGrp="1"/>
          </p:cNvSpPr>
          <p:nvPr>
            <p:ph idx="1"/>
          </p:nvPr>
        </p:nvSpPr>
        <p:spPr/>
        <p:txBody>
          <a:bodyPr>
            <a:normAutofit fontScale="92500"/>
          </a:bodyPr>
          <a:lstStyle/>
          <a:p>
            <a:pPr marL="114300" indent="0">
              <a:buNone/>
            </a:pPr>
            <a:r>
              <a:rPr lang="en-US" altLang="ko-KR" dirty="0"/>
              <a:t>In 1762 Jean-Jacques Rousseau declared </a:t>
            </a:r>
            <a:r>
              <a:rPr lang="en-US" altLang="ko-KR" i="1" dirty="0"/>
              <a:t>in The Social Contract</a:t>
            </a:r>
            <a:r>
              <a:rPr lang="en-US" altLang="ko-KR" dirty="0"/>
              <a:t>: ‘Man is born free, and everywhere he is in chains.’ During the Romantic period major transitions took place in society, as dissatisfied intellectuals and artists challenged the Establishment. In England, the Romantic poets were at the very heart of this movement. They were </a:t>
            </a:r>
            <a:r>
              <a:rPr lang="en-US" altLang="ko-KR" dirty="0">
                <a:solidFill>
                  <a:srgbClr val="FF0000"/>
                </a:solidFill>
              </a:rPr>
              <a:t>inspired by a desire for liberty</a:t>
            </a:r>
            <a:r>
              <a:rPr lang="en-US" altLang="ko-KR" dirty="0"/>
              <a:t>, and they </a:t>
            </a:r>
            <a:r>
              <a:rPr lang="en-US" altLang="ko-KR" dirty="0">
                <a:solidFill>
                  <a:srgbClr val="FF0000"/>
                </a:solidFill>
              </a:rPr>
              <a:t>denounced the exploitation of the poor</a:t>
            </a:r>
            <a:r>
              <a:rPr lang="en-US" altLang="ko-KR" dirty="0"/>
              <a:t>. There </a:t>
            </a:r>
            <a:r>
              <a:rPr lang="en-US" altLang="ko-KR" dirty="0">
                <a:solidFill>
                  <a:srgbClr val="FF0000"/>
                </a:solidFill>
              </a:rPr>
              <a:t>was an emphasis on the importance of the individual</a:t>
            </a:r>
            <a:r>
              <a:rPr lang="en-US" altLang="ko-KR" dirty="0"/>
              <a:t>; a conviction that people should follow ideals rather than imposed conventions and rules. The Romantics </a:t>
            </a:r>
            <a:r>
              <a:rPr lang="en-US" altLang="ko-KR" dirty="0">
                <a:solidFill>
                  <a:srgbClr val="FF0000"/>
                </a:solidFill>
              </a:rPr>
              <a:t>renounced the rationalism and order</a:t>
            </a:r>
            <a:r>
              <a:rPr lang="en-US" altLang="ko-KR" dirty="0"/>
              <a:t> associated with the preceding Enlightenment era, stressing </a:t>
            </a:r>
            <a:r>
              <a:rPr lang="en-US" altLang="ko-KR" dirty="0">
                <a:solidFill>
                  <a:srgbClr val="FF0000"/>
                </a:solidFill>
              </a:rPr>
              <a:t>the importance of expressing authentic personal feelings</a:t>
            </a:r>
            <a:r>
              <a:rPr lang="en-US" altLang="ko-KR" dirty="0"/>
              <a:t>. They </a:t>
            </a:r>
            <a:r>
              <a:rPr lang="en-US" altLang="ko-KR" dirty="0">
                <a:solidFill>
                  <a:srgbClr val="FF0000"/>
                </a:solidFill>
              </a:rPr>
              <a:t>had a real sense of responsibility to their fellow men</a:t>
            </a:r>
            <a:r>
              <a:rPr lang="en-US" altLang="ko-KR" dirty="0"/>
              <a:t>: they felt it was their duty to use </a:t>
            </a:r>
            <a:r>
              <a:rPr lang="en-US" altLang="ko-KR" dirty="0">
                <a:solidFill>
                  <a:srgbClr val="FF0000"/>
                </a:solidFill>
              </a:rPr>
              <a:t>their poetry to inform and inspire others, and to change society</a:t>
            </a:r>
            <a:r>
              <a:rPr lang="en-US" altLang="ko-KR" dirty="0"/>
              <a:t>.</a:t>
            </a:r>
            <a:endParaRPr lang="ko-KR" altLang="en-US" dirty="0"/>
          </a:p>
        </p:txBody>
      </p:sp>
      <p:sp>
        <p:nvSpPr>
          <p:cNvPr id="2" name="바닥글 개체 틀 1">
            <a:extLst>
              <a:ext uri="{FF2B5EF4-FFF2-40B4-BE49-F238E27FC236}">
                <a16:creationId xmlns:a16="http://schemas.microsoft.com/office/drawing/2014/main" id="{1A17EF47-1AEC-429D-AE6E-A8FE78B5AD15}"/>
              </a:ext>
            </a:extLst>
          </p:cNvPr>
          <p:cNvSpPr>
            <a:spLocks noGrp="1"/>
          </p:cNvSpPr>
          <p:nvPr>
            <p:ph type="ftr" sz="quarter" idx="11"/>
          </p:nvPr>
        </p:nvSpPr>
        <p:spPr/>
        <p:txBody>
          <a:bodyPr/>
          <a:lstStyle/>
          <a:p>
            <a:r>
              <a:rPr lang="en-US" altLang="ko-KR"/>
              <a:t>Romanticism and Modern Literature Lecture Slides 1</a:t>
            </a:r>
            <a:endParaRPr lang="ko-KR" altLang="en-US"/>
          </a:p>
        </p:txBody>
      </p:sp>
      <p:sp>
        <p:nvSpPr>
          <p:cNvPr id="3" name="슬라이드 번호 개체 틀 2">
            <a:extLst>
              <a:ext uri="{FF2B5EF4-FFF2-40B4-BE49-F238E27FC236}">
                <a16:creationId xmlns:a16="http://schemas.microsoft.com/office/drawing/2014/main" id="{2FCF2601-D68A-4786-A9B6-9D6FCBD8CB9E}"/>
              </a:ext>
            </a:extLst>
          </p:cNvPr>
          <p:cNvSpPr>
            <a:spLocks noGrp="1"/>
          </p:cNvSpPr>
          <p:nvPr>
            <p:ph type="sldNum" sz="quarter" idx="12"/>
          </p:nvPr>
        </p:nvSpPr>
        <p:spPr/>
        <p:txBody>
          <a:bodyPr/>
          <a:lstStyle/>
          <a:p>
            <a:fld id="{96AE8626-6B75-4DC1-AB4B-E3D39A80A6F7}" type="slidenum">
              <a:rPr lang="ko-KR" altLang="en-US" smtClean="0"/>
              <a:t>7</a:t>
            </a:fld>
            <a:endParaRPr lang="ko-KR" altLang="en-US"/>
          </a:p>
        </p:txBody>
      </p:sp>
    </p:spTree>
    <p:extLst>
      <p:ext uri="{BB962C8B-B14F-4D97-AF65-F5344CB8AC3E}">
        <p14:creationId xmlns:p14="http://schemas.microsoft.com/office/powerpoint/2010/main" val="26420963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name="근접">
  <a:themeElements>
    <a:clrScheme name="근접">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MS Gothic"/>
        <a:font script="Hang" typeface="맑은 고딕"/>
        <a:font script="Hans" typeface="SimSun"/>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SimSu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근접">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r:embed="rId1">
            <a:duotone>
              <a:schemeClr val="phClr">
                <a:tint val="97000"/>
              </a:schemeClr>
              <a:schemeClr val="phClr">
                <a:shade val="96000"/>
              </a:schemeClr>
            </a:duotone>
          </a:blip>
          <a:tile tx="0" ty="0" sx="32000" sy="32000" flip="none" algn="tl"/>
        </a:blipFill>
      </a:bgFillStyleLst>
    </a:fmtScheme>
  </a:themeElements>
</a:theme>
</file>

<file path=ppt/theme/theme2.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ep:Properties xmlns:r="http://schemas.openxmlformats.org/officeDocument/2006/relationships" xmlns:ep="http://schemas.openxmlformats.org/officeDocument/2006/extended-properties" xmlns:vt="http://schemas.openxmlformats.org/officeDocument/2006/docPropsVTypes">
  <ep:Manager/>
  <ep:Company/>
  <ep:Words>670</ep:Words>
  <ep:PresentationFormat>화면 슬라이드 쇼(4:3)</ep:PresentationFormat>
  <ep:Paragraphs>88</ep:Paragraphs>
  <ep:Slides>7</ep:Slides>
  <ep:Notes>0</ep:Notes>
  <ep:TotalTime>0</ep:TotalTime>
  <ep:HiddenSlides>0</ep:HiddenSlides>
  <ep:MMClips>0</ep:MMClips>
  <ep:HeadingPairs>
    <vt:vector size="4" baseType="variant">
      <vt:variant>
        <vt:lpstr>테마</vt:lpstr>
      </vt:variant>
      <vt:variant>
        <vt:i4>1</vt:i4>
      </vt:variant>
      <vt:variant>
        <vt:lpstr>슬라이드 제목</vt:lpstr>
      </vt:variant>
      <vt:variant>
        <vt:i4>7</vt:i4>
      </vt:variant>
    </vt:vector>
  </ep:HeadingPairs>
  <ep:TitlesOfParts>
    <vt:vector size="8" baseType="lpstr">
      <vt:lpstr>근접</vt:lpstr>
      <vt:lpstr>Romanticism and Modern Literature</vt:lpstr>
      <vt:lpstr>Wordsworth’s The Prelude, XI, 105-44</vt:lpstr>
      <vt:lpstr>Wordsworth’s The Prelude, XI, 105-44</vt:lpstr>
      <vt:lpstr>Eugène Delacroix, “Liberty leading the People”(1830)</vt:lpstr>
      <vt:lpstr>The Romantic Period: 1785-1830(Norton Introduction)</vt:lpstr>
      <vt:lpstr>The Romantic Period: 1785-1830(Major Romantics)</vt:lpstr>
      <vt:lpstr>“The Romantics”(a British Library Article by Stephanie Forward)</vt:lpstr>
    </vt:vector>
  </ep:TitlesOfParts>
  <ep:HyperlinkBase/>
  <ep:Application>Show</ep:Application>
  <ep:AppVersion>12.0000</ep:AppVersion>
</ep:Properties>
</file>

<file path=docProps/core.xml><?xml version="1.0" encoding="utf-8"?>
<cp:coreProperties xmlns:r="http://schemas.openxmlformats.org/officeDocument/2006/relationships" xmlns:cp="http://schemas.openxmlformats.org/package/2006/metadata/core-properties" xmlns:dc="http://purl.org/dc/elements/1.1/" xmlns:dcterms="http://purl.org/dc/terms/" xmlns:dcmitype="http://purl.org/dc/dcmitype/" xmlns:xsi="http://www.w3.org/2001/XMLSchema-instance">
  <dcterms:created xsi:type="dcterms:W3CDTF">2018-09-05T11:56:43.000</dcterms:created>
  <dc:creator>u</dc:creator>
  <cp:lastModifiedBy>u</cp:lastModifiedBy>
  <dcterms:modified xsi:type="dcterms:W3CDTF">2025-03-09T14:58:29.024</dcterms:modified>
  <cp:revision>36</cp:revision>
  <dc:title>Romanticism and Modern Literature</dc:title>
  <cp:version/>
</cp:coreProperties>
</file>

<file path=docProps/custom.xml><?xml version="1.0" encoding="utf-8"?>
<cfp:Properties xmlns:r="http://schemas.openxmlformats.org/officeDocument/2006/relationships" xmlns:cfp="http://schemas.openxmlformats.org/officeDocument/2006/custom-properties" xmlns:vt="http://schemas.openxmlformats.org/officeDocument/2006/docPropsVTypes"/>
</file>